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3"/>
  </p:notesMasterIdLst>
  <p:handoutMasterIdLst>
    <p:handoutMasterId r:id="rId34"/>
  </p:handoutMasterIdLst>
  <p:sldIdLst>
    <p:sldId id="256" r:id="rId5"/>
    <p:sldId id="296" r:id="rId6"/>
    <p:sldId id="275" r:id="rId7"/>
    <p:sldId id="276" r:id="rId8"/>
    <p:sldId id="294" r:id="rId9"/>
    <p:sldId id="310" r:id="rId10"/>
    <p:sldId id="311" r:id="rId11"/>
    <p:sldId id="312" r:id="rId12"/>
    <p:sldId id="313" r:id="rId13"/>
    <p:sldId id="314" r:id="rId14"/>
    <p:sldId id="293" r:id="rId15"/>
    <p:sldId id="297" r:id="rId16"/>
    <p:sldId id="298" r:id="rId17"/>
    <p:sldId id="295" r:id="rId18"/>
    <p:sldId id="283" r:id="rId19"/>
    <p:sldId id="308" r:id="rId20"/>
    <p:sldId id="299" r:id="rId21"/>
    <p:sldId id="300" r:id="rId22"/>
    <p:sldId id="301" r:id="rId23"/>
    <p:sldId id="302" r:id="rId24"/>
    <p:sldId id="303" r:id="rId25"/>
    <p:sldId id="304" r:id="rId26"/>
    <p:sldId id="305" r:id="rId27"/>
    <p:sldId id="307" r:id="rId28"/>
    <p:sldId id="306" r:id="rId29"/>
    <p:sldId id="288" r:id="rId30"/>
    <p:sldId id="289" r:id="rId31"/>
    <p:sldId id="309"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varScale="1">
        <p:scale>
          <a:sx n="69" d="100"/>
          <a:sy n="69" d="100"/>
        </p:scale>
        <p:origin x="696" y="6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6/10/2024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6/10/2024</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27</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1889056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1537937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799893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14</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820645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26</a:t>
            </a:fld>
            <a:endParaRPr lang="en-US" altLang="zh-CN" noProof="0" dirty="0"/>
          </a:p>
        </p:txBody>
      </p:sp>
    </p:spTree>
    <p:extLst>
      <p:ext uri="{BB962C8B-B14F-4D97-AF65-F5344CB8AC3E}">
        <p14:creationId xmlns:p14="http://schemas.microsoft.com/office/powerpoint/2010/main" val="2979302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4456-BEA8-14BD-6003-02F50AC41D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0462A7-D452-6A13-6274-29994465EF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612526-1EEB-3540-D173-AEDD77A525C1}"/>
              </a:ext>
            </a:extLst>
          </p:cNvPr>
          <p:cNvSpPr>
            <a:spLocks noGrp="1"/>
          </p:cNvSpPr>
          <p:nvPr>
            <p:ph type="dt" sz="half" idx="10"/>
          </p:nvPr>
        </p:nvSpPr>
        <p:spPr/>
        <p:txBody>
          <a:bodyPr/>
          <a:lstStyle/>
          <a:p>
            <a:fld id="{CB24DC77-4CA6-4C87-BE67-3601FCD8D56C}" type="datetimeFigureOut">
              <a:rPr lang="en-US" smtClean="0"/>
              <a:t>6/10/2024</a:t>
            </a:fld>
            <a:endParaRPr lang="en-US"/>
          </a:p>
        </p:txBody>
      </p:sp>
      <p:sp>
        <p:nvSpPr>
          <p:cNvPr id="5" name="Footer Placeholder 4">
            <a:extLst>
              <a:ext uri="{FF2B5EF4-FFF2-40B4-BE49-F238E27FC236}">
                <a16:creationId xmlns:a16="http://schemas.microsoft.com/office/drawing/2014/main" id="{CACD1253-220F-E1C7-BE0F-14FE19329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F56B1A-C368-B68F-55B1-3C97093CDF05}"/>
              </a:ext>
            </a:extLst>
          </p:cNvPr>
          <p:cNvSpPr>
            <a:spLocks noGrp="1"/>
          </p:cNvSpPr>
          <p:nvPr>
            <p:ph type="sldNum" sz="quarter" idx="12"/>
          </p:nvPr>
        </p:nvSpPr>
        <p:spPr/>
        <p:txBody>
          <a:bodyPr/>
          <a:lstStyle/>
          <a:p>
            <a:fld id="{D5F9BE7B-8C6A-4521-AC0D-F4FAD6600991}" type="slidenum">
              <a:rPr lang="en-US" smtClean="0"/>
              <a:t>‹#›</a:t>
            </a:fld>
            <a:endParaRPr lang="en-US"/>
          </a:p>
        </p:txBody>
      </p:sp>
    </p:spTree>
    <p:extLst>
      <p:ext uri="{BB962C8B-B14F-4D97-AF65-F5344CB8AC3E}">
        <p14:creationId xmlns:p14="http://schemas.microsoft.com/office/powerpoint/2010/main" val="1586115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69" r:id="rId17"/>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webp"/><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DB8CFF3-B227-E876-FD8C-7BFDA55DDD06}"/>
              </a:ext>
            </a:extLst>
          </p:cNvPr>
          <p:cNvSpPr>
            <a:spLocks noGrp="1"/>
          </p:cNvSpPr>
          <p:nvPr>
            <p:ph type="ctrTitle"/>
          </p:nvPr>
        </p:nvSpPr>
        <p:spPr>
          <a:xfrm>
            <a:off x="1463488" y="457200"/>
            <a:ext cx="9144000" cy="840442"/>
          </a:xfrm>
        </p:spPr>
        <p:txBody>
          <a:bodyPr>
            <a:normAutofit fontScale="90000"/>
          </a:bodyPr>
          <a:lstStyle/>
          <a:p>
            <a:pPr algn="ctr">
              <a:lnSpc>
                <a:spcPct val="150000"/>
              </a:lnSpc>
            </a:pPr>
            <a:r>
              <a:rPr lang="en-US" sz="1800" b="1">
                <a:effectLst/>
                <a:latin typeface="Times New Roman" panose="02020603050405020304" pitchFamily="18" charset="0"/>
                <a:ea typeface="Times New Roman" panose="02020603050405020304" pitchFamily="18" charset="0"/>
              </a:rPr>
              <a:t>THỰC TẬP ĐỒ ÁN CƠ SỞ NGÀNH </a:t>
            </a:r>
            <a:br>
              <a:rPr lang="vi-VN" sz="1800">
                <a:effectLst/>
                <a:latin typeface="Times New Roman" panose="02020603050405020304" pitchFamily="18" charset="0"/>
                <a:ea typeface="Times New Roman" panose="02020603050405020304" pitchFamily="18" charset="0"/>
              </a:rPr>
            </a:br>
            <a:r>
              <a:rPr lang="en-US" sz="1800" b="1">
                <a:effectLst/>
                <a:latin typeface="Times New Roman" panose="02020603050405020304" pitchFamily="18" charset="0"/>
                <a:ea typeface="Times New Roman" panose="02020603050405020304" pitchFamily="18" charset="0"/>
              </a:rPr>
              <a:t>HỌC KỲ 1, NĂM HỌC 2023-2024</a:t>
            </a:r>
            <a:endParaRPr lang="vi-VN" sz="1800">
              <a:effectLst/>
              <a:latin typeface="Times New Roman" panose="02020603050405020304" pitchFamily="18" charset="0"/>
              <a:ea typeface="Times New Roman" panose="02020603050405020304" pitchFamily="18" charset="0"/>
            </a:endParaRPr>
          </a:p>
        </p:txBody>
      </p:sp>
      <p:sp>
        <p:nvSpPr>
          <p:cNvPr id="3" name="Tiêu đề phụ 2">
            <a:extLst>
              <a:ext uri="{FF2B5EF4-FFF2-40B4-BE49-F238E27FC236}">
                <a16:creationId xmlns:a16="http://schemas.microsoft.com/office/drawing/2014/main" id="{3F9235B5-4F7F-1AA1-BCAB-1A7ADA5F04DE}"/>
              </a:ext>
            </a:extLst>
          </p:cNvPr>
          <p:cNvSpPr>
            <a:spLocks noGrp="1"/>
          </p:cNvSpPr>
          <p:nvPr>
            <p:ph type="subTitle" idx="1"/>
          </p:nvPr>
        </p:nvSpPr>
        <p:spPr>
          <a:xfrm>
            <a:off x="1524000" y="2691270"/>
            <a:ext cx="9144000" cy="1096209"/>
          </a:xfrm>
        </p:spPr>
        <p:txBody>
          <a:bodyPr>
            <a:normAutofit/>
          </a:bodyPr>
          <a:lstStyle/>
          <a:p>
            <a:r>
              <a:rPr lang="en-US" sz="3500" b="1">
                <a:latin typeface="Times New Roman" panose="02020603050405020304" pitchFamily="18" charset="0"/>
                <a:ea typeface="Times New Roman" panose="02020603050405020304" pitchFamily="18" charset="0"/>
              </a:rPr>
              <a:t>QUẢN LÝ DỰ ÁN </a:t>
            </a:r>
            <a:r>
              <a:rPr lang="en-US" sz="3500" b="1">
                <a:effectLst/>
                <a:latin typeface="Times New Roman" panose="02020603050405020304" pitchFamily="18" charset="0"/>
                <a:ea typeface="Times New Roman" panose="02020603050405020304" pitchFamily="18" charset="0"/>
              </a:rPr>
              <a:t>XÂY </a:t>
            </a:r>
            <a:r>
              <a:rPr lang="en-US" sz="3500" b="1" dirty="0">
                <a:effectLst/>
                <a:latin typeface="Times New Roman" panose="02020603050405020304" pitchFamily="18" charset="0"/>
                <a:ea typeface="Times New Roman" panose="02020603050405020304" pitchFamily="18" charset="0"/>
              </a:rPr>
              <a:t>DỰNG WEBSITE BÁN GIÀY</a:t>
            </a:r>
            <a:endParaRPr lang="vi-VN" sz="3500" dirty="0">
              <a:effectLst/>
              <a:latin typeface="Times New Roman" panose="02020603050405020304" pitchFamily="18" charset="0"/>
              <a:ea typeface="Times New Roman" panose="02020603050405020304" pitchFamily="18" charset="0"/>
            </a:endParaRPr>
          </a:p>
          <a:p>
            <a:endParaRPr lang="vi-VN" sz="3500" dirty="0"/>
          </a:p>
        </p:txBody>
      </p:sp>
      <p:sp>
        <p:nvSpPr>
          <p:cNvPr id="6" name="Hộp Văn bản 5">
            <a:extLst>
              <a:ext uri="{FF2B5EF4-FFF2-40B4-BE49-F238E27FC236}">
                <a16:creationId xmlns:a16="http://schemas.microsoft.com/office/drawing/2014/main" id="{54CE5BFB-CC36-DD10-06A0-9DB3689EE244}"/>
              </a:ext>
            </a:extLst>
          </p:cNvPr>
          <p:cNvSpPr txBox="1"/>
          <p:nvPr/>
        </p:nvSpPr>
        <p:spPr>
          <a:xfrm>
            <a:off x="4654996" y="5754469"/>
            <a:ext cx="2882007" cy="646331"/>
          </a:xfrm>
          <a:prstGeom prst="rect">
            <a:avLst/>
          </a:prstGeom>
          <a:noFill/>
        </p:spPr>
        <p:txBody>
          <a:bodyPr wrap="none" rtlCol="0">
            <a:spAutoFit/>
          </a:bodyPr>
          <a:lstStyle/>
          <a:p>
            <a:r>
              <a:rPr lang="en-US" sz="1800" b="1" i="1" err="1">
                <a:effectLst/>
                <a:latin typeface="Times New Roman" panose="02020603050405020304" pitchFamily="18" charset="0"/>
                <a:ea typeface="Times New Roman" panose="02020603050405020304" pitchFamily="18" charset="0"/>
              </a:rPr>
              <a:t>Trà</a:t>
            </a:r>
            <a:r>
              <a:rPr lang="en-US" sz="1800" b="1" i="1">
                <a:effectLst/>
                <a:latin typeface="Times New Roman" panose="02020603050405020304" pitchFamily="18" charset="0"/>
                <a:ea typeface="Times New Roman" panose="02020603050405020304" pitchFamily="18" charset="0"/>
              </a:rPr>
              <a:t> Vinh, tháng 1 năm 2024</a:t>
            </a:r>
            <a:endParaRPr lang="vi-VN" sz="1800">
              <a:effectLst/>
              <a:latin typeface="Times New Roman" panose="02020603050405020304" pitchFamily="18" charset="0"/>
              <a:ea typeface="Times New Roman" panose="02020603050405020304" pitchFamily="18" charset="0"/>
            </a:endParaRPr>
          </a:p>
          <a:p>
            <a:endParaRPr lang="vi-VN"/>
          </a:p>
        </p:txBody>
      </p:sp>
      <p:pic>
        <p:nvPicPr>
          <p:cNvPr id="1026" name="Picture 2">
            <a:extLst>
              <a:ext uri="{FF2B5EF4-FFF2-40B4-BE49-F238E27FC236}">
                <a16:creationId xmlns:a16="http://schemas.microsoft.com/office/drawing/2014/main" id="{16177426-8579-4FE0-9446-59AD97651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537256"/>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a:extLst>
              <a:ext uri="{FF2B5EF4-FFF2-40B4-BE49-F238E27FC236}">
                <a16:creationId xmlns:a16="http://schemas.microsoft.com/office/drawing/2014/main" id="{24FB4693-BBFF-A64A-8D64-7A261A98B970}"/>
              </a:ext>
            </a:extLst>
          </p:cNvPr>
          <p:cNvSpPr>
            <a:spLocks noGrp="1"/>
          </p:cNvSpPr>
          <p:nvPr>
            <p:ph type="sldNum" sz="quarter" idx="12"/>
          </p:nvPr>
        </p:nvSpPr>
        <p:spPr/>
        <p:txBody>
          <a:bodyPr/>
          <a:lstStyle/>
          <a:p>
            <a:fld id="{E4B5E362-469B-43B9-A133-178F0BAD0EDC}" type="slidenum">
              <a:rPr lang="vi-VN" smtClean="0"/>
              <a:t>1</a:t>
            </a:fld>
            <a:endParaRPr lang="vi-VN"/>
          </a:p>
        </p:txBody>
      </p:sp>
    </p:spTree>
    <p:extLst>
      <p:ext uri="{BB962C8B-B14F-4D97-AF65-F5344CB8AC3E}">
        <p14:creationId xmlns:p14="http://schemas.microsoft.com/office/powerpoint/2010/main" val="16978679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EA90AD-24BB-4F9E-FC98-C13018EFF3E4}"/>
              </a:ext>
            </a:extLst>
          </p:cNvPr>
          <p:cNvSpPr>
            <a:spLocks noGrp="1"/>
          </p:cNvSpPr>
          <p:nvPr>
            <p:ph type="body" sz="quarter" idx="27"/>
          </p:nvPr>
        </p:nvSpPr>
        <p:spPr>
          <a:xfrm>
            <a:off x="2040970" y="4432825"/>
            <a:ext cx="1877575" cy="506399"/>
          </a:xfrm>
        </p:spPr>
        <p:txBody>
          <a:bodyPr/>
          <a:lstStyle/>
          <a:p>
            <a:r>
              <a:rPr lang="en-US"/>
              <a:t>Sprint Planning</a:t>
            </a:r>
          </a:p>
        </p:txBody>
      </p:sp>
      <p:sp>
        <p:nvSpPr>
          <p:cNvPr id="4" name="Text Placeholder 3">
            <a:extLst>
              <a:ext uri="{FF2B5EF4-FFF2-40B4-BE49-F238E27FC236}">
                <a16:creationId xmlns:a16="http://schemas.microsoft.com/office/drawing/2014/main" id="{14935403-6830-611E-F695-3438BAB39B1A}"/>
              </a:ext>
            </a:extLst>
          </p:cNvPr>
          <p:cNvSpPr>
            <a:spLocks noGrp="1"/>
          </p:cNvSpPr>
          <p:nvPr>
            <p:ph type="body" sz="quarter" idx="49"/>
          </p:nvPr>
        </p:nvSpPr>
        <p:spPr>
          <a:xfrm>
            <a:off x="4107514" y="4432825"/>
            <a:ext cx="1877575" cy="506399"/>
          </a:xfrm>
        </p:spPr>
        <p:txBody>
          <a:bodyPr/>
          <a:lstStyle/>
          <a:p>
            <a:r>
              <a:rPr lang="en-US"/>
              <a:t>Daily Stand-up</a:t>
            </a:r>
          </a:p>
        </p:txBody>
      </p:sp>
      <p:sp>
        <p:nvSpPr>
          <p:cNvPr id="6" name="Text Placeholder 5">
            <a:extLst>
              <a:ext uri="{FF2B5EF4-FFF2-40B4-BE49-F238E27FC236}">
                <a16:creationId xmlns:a16="http://schemas.microsoft.com/office/drawing/2014/main" id="{EAF09C43-DEF1-34AE-C943-943034B79EEF}"/>
              </a:ext>
            </a:extLst>
          </p:cNvPr>
          <p:cNvSpPr>
            <a:spLocks noGrp="1"/>
          </p:cNvSpPr>
          <p:nvPr>
            <p:ph type="body" sz="quarter" idx="51"/>
          </p:nvPr>
        </p:nvSpPr>
        <p:spPr>
          <a:xfrm>
            <a:off x="6293098" y="4432825"/>
            <a:ext cx="1877575" cy="506399"/>
          </a:xfrm>
        </p:spPr>
        <p:txBody>
          <a:bodyPr/>
          <a:lstStyle/>
          <a:p>
            <a:r>
              <a:rPr lang="en-US"/>
              <a:t>Sprint Review</a:t>
            </a:r>
          </a:p>
        </p:txBody>
      </p:sp>
      <p:sp>
        <p:nvSpPr>
          <p:cNvPr id="8" name="Text Placeholder 7">
            <a:extLst>
              <a:ext uri="{FF2B5EF4-FFF2-40B4-BE49-F238E27FC236}">
                <a16:creationId xmlns:a16="http://schemas.microsoft.com/office/drawing/2014/main" id="{EBC90D6E-3BBD-2E2C-B768-D92355928B59}"/>
              </a:ext>
            </a:extLst>
          </p:cNvPr>
          <p:cNvSpPr>
            <a:spLocks noGrp="1"/>
          </p:cNvSpPr>
          <p:nvPr>
            <p:ph type="body" sz="quarter" idx="53"/>
          </p:nvPr>
        </p:nvSpPr>
        <p:spPr>
          <a:xfrm>
            <a:off x="8478682" y="4432825"/>
            <a:ext cx="1877575" cy="506399"/>
          </a:xfrm>
        </p:spPr>
        <p:txBody>
          <a:bodyPr/>
          <a:lstStyle/>
          <a:p>
            <a:r>
              <a:rPr lang="en-US"/>
              <a:t>Sprint Retrospective</a:t>
            </a:r>
          </a:p>
        </p:txBody>
      </p:sp>
      <p:pic>
        <p:nvPicPr>
          <p:cNvPr id="23" name="Picture Placeholder 22">
            <a:extLst>
              <a:ext uri="{FF2B5EF4-FFF2-40B4-BE49-F238E27FC236}">
                <a16:creationId xmlns:a16="http://schemas.microsoft.com/office/drawing/2014/main" id="{1057A65B-2424-C3B1-D515-E644F78DCB4E}"/>
              </a:ext>
            </a:extLst>
          </p:cNvPr>
          <p:cNvPicPr>
            <a:picLocks noGrp="1" noChangeAspect="1"/>
          </p:cNvPicPr>
          <p:nvPr>
            <p:ph type="pic" sz="quarter" idx="57"/>
          </p:nvPr>
        </p:nvPicPr>
        <p:blipFill rotWithShape="1">
          <a:blip r:embed="rId2"/>
          <a:srcRect t="-6752" b="-6752"/>
          <a:stretch/>
        </p:blipFill>
        <p:spPr>
          <a:xfrm>
            <a:off x="2201863" y="2089150"/>
            <a:ext cx="1622425" cy="1841500"/>
          </a:xfrm>
          <a:prstGeom prst="rect">
            <a:avLst/>
          </a:prstGeom>
        </p:spPr>
      </p:pic>
      <p:pic>
        <p:nvPicPr>
          <p:cNvPr id="25" name="Picture Placeholder 24">
            <a:extLst>
              <a:ext uri="{FF2B5EF4-FFF2-40B4-BE49-F238E27FC236}">
                <a16:creationId xmlns:a16="http://schemas.microsoft.com/office/drawing/2014/main" id="{8D4169D8-CA07-BF59-0EE9-7BA885C617E0}"/>
              </a:ext>
            </a:extLst>
          </p:cNvPr>
          <p:cNvPicPr>
            <a:picLocks noGrp="1" noChangeAspect="1"/>
          </p:cNvPicPr>
          <p:nvPr>
            <p:ph type="pic" sz="quarter" idx="58"/>
          </p:nvPr>
        </p:nvPicPr>
        <p:blipFill rotWithShape="1">
          <a:blip r:embed="rId3"/>
          <a:srcRect t="-6807" b="-6807"/>
          <a:stretch/>
        </p:blipFill>
        <p:spPr>
          <a:xfrm>
            <a:off x="4329113" y="2089150"/>
            <a:ext cx="1620837" cy="1841500"/>
          </a:xfrm>
          <a:prstGeom prst="rect">
            <a:avLst/>
          </a:prstGeom>
        </p:spPr>
      </p:pic>
      <p:pic>
        <p:nvPicPr>
          <p:cNvPr id="27" name="Picture Placeholder 26">
            <a:extLst>
              <a:ext uri="{FF2B5EF4-FFF2-40B4-BE49-F238E27FC236}">
                <a16:creationId xmlns:a16="http://schemas.microsoft.com/office/drawing/2014/main" id="{B8D97198-73B3-4771-66E2-557BEF2E6E46}"/>
              </a:ext>
            </a:extLst>
          </p:cNvPr>
          <p:cNvPicPr>
            <a:picLocks noGrp="1" noChangeAspect="1"/>
          </p:cNvPicPr>
          <p:nvPr>
            <p:ph type="pic" sz="quarter" idx="59"/>
          </p:nvPr>
        </p:nvPicPr>
        <p:blipFill rotWithShape="1">
          <a:blip r:embed="rId4"/>
          <a:srcRect t="-6807" b="-6807"/>
          <a:stretch/>
        </p:blipFill>
        <p:spPr>
          <a:xfrm>
            <a:off x="6454775" y="2089150"/>
            <a:ext cx="1620838" cy="1841500"/>
          </a:xfrm>
          <a:prstGeom prst="rect">
            <a:avLst/>
          </a:prstGeom>
        </p:spPr>
      </p:pic>
      <p:pic>
        <p:nvPicPr>
          <p:cNvPr id="29" name="Picture Placeholder 28">
            <a:extLst>
              <a:ext uri="{FF2B5EF4-FFF2-40B4-BE49-F238E27FC236}">
                <a16:creationId xmlns:a16="http://schemas.microsoft.com/office/drawing/2014/main" id="{6638754A-8C7B-4334-3204-3FC9A46E54D5}"/>
              </a:ext>
            </a:extLst>
          </p:cNvPr>
          <p:cNvPicPr>
            <a:picLocks noGrp="1" noChangeAspect="1"/>
          </p:cNvPicPr>
          <p:nvPr>
            <p:ph type="pic" sz="quarter" idx="60"/>
          </p:nvPr>
        </p:nvPicPr>
        <p:blipFill rotWithShape="1">
          <a:blip r:embed="rId5"/>
          <a:srcRect t="-6807" b="-6807"/>
          <a:stretch/>
        </p:blipFill>
        <p:spPr>
          <a:xfrm>
            <a:off x="8580438" y="2089150"/>
            <a:ext cx="1620837" cy="1841500"/>
          </a:xfrm>
          <a:prstGeom prst="rect">
            <a:avLst/>
          </a:prstGeom>
        </p:spPr>
      </p:pic>
      <p:sp>
        <p:nvSpPr>
          <p:cNvPr id="17" name="Title 16">
            <a:extLst>
              <a:ext uri="{FF2B5EF4-FFF2-40B4-BE49-F238E27FC236}">
                <a16:creationId xmlns:a16="http://schemas.microsoft.com/office/drawing/2014/main" id="{68F301F2-58C8-DCE2-7598-2B64F24A46A7}"/>
              </a:ext>
            </a:extLst>
          </p:cNvPr>
          <p:cNvSpPr>
            <a:spLocks noGrp="1"/>
          </p:cNvSpPr>
          <p:nvPr>
            <p:ph type="title"/>
          </p:nvPr>
        </p:nvSpPr>
        <p:spPr/>
        <p:txBody>
          <a:bodyPr/>
          <a:lstStyle/>
          <a:p>
            <a:r>
              <a:rPr lang="en-US"/>
              <a:t>Quy trình Scrum</a:t>
            </a:r>
          </a:p>
        </p:txBody>
      </p:sp>
      <p:sp>
        <p:nvSpPr>
          <p:cNvPr id="19" name="Slide Number Placeholder 18">
            <a:extLst>
              <a:ext uri="{FF2B5EF4-FFF2-40B4-BE49-F238E27FC236}">
                <a16:creationId xmlns:a16="http://schemas.microsoft.com/office/drawing/2014/main" id="{1773C31B-7C9B-D009-3DDD-50DE3C4B9113}"/>
              </a:ext>
            </a:extLst>
          </p:cNvPr>
          <p:cNvSpPr>
            <a:spLocks noGrp="1"/>
          </p:cNvSpPr>
          <p:nvPr>
            <p:ph type="sldNum" sz="quarter" idx="63"/>
          </p:nvPr>
        </p:nvSpPr>
        <p:spPr/>
        <p:txBody>
          <a:bodyPr/>
          <a:lstStyle/>
          <a:p>
            <a:fld id="{47FEACEE-25B4-4A2D-B147-27296E36371D}" type="slidenum">
              <a:rPr lang="en-US" altLang="zh-CN" smtClean="0"/>
              <a:pPr/>
              <a:t>10</a:t>
            </a:fld>
            <a:endParaRPr lang="en-US" altLang="zh-CN" dirty="0"/>
          </a:p>
        </p:txBody>
      </p:sp>
    </p:spTree>
    <p:extLst>
      <p:ext uri="{BB962C8B-B14F-4D97-AF65-F5344CB8AC3E}">
        <p14:creationId xmlns:p14="http://schemas.microsoft.com/office/powerpoint/2010/main" val="761563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93A6D649-33CC-69A6-9B95-F1FAAB84B04F}"/>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458339" y="1113755"/>
            <a:ext cx="6599429" cy="1325563"/>
          </a:xfrm>
        </p:spPr>
        <p:txBody>
          <a:bodyPr/>
          <a:lstStyle/>
          <a:p>
            <a:r>
              <a:rPr lang="en-US" dirty="0"/>
              <a:t>FRAMEWORK REACTJS</a:t>
            </a:r>
          </a:p>
        </p:txBody>
      </p:sp>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458340" y="2757342"/>
            <a:ext cx="2653545" cy="587964"/>
          </a:xfrm>
        </p:spPr>
        <p:txBody>
          <a:bodyPr/>
          <a:lstStyle/>
          <a:p>
            <a:r>
              <a:rPr lang="en-US" sz="2000" dirty="0">
                <a:latin typeface="Roboto" panose="02000000000000000000" pitchFamily="2" charset="0"/>
                <a:ea typeface="Roboto" panose="02000000000000000000" pitchFamily="2" charset="0"/>
              </a:rPr>
              <a:t>GIỚI THIỆU</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4458339" y="3492767"/>
            <a:ext cx="2653545" cy="1989725"/>
          </a:xfrm>
        </p:spPr>
        <p:txBody>
          <a:body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Thư viện JavaScript phổ biến được phát triển bởi Facebook. </a:t>
            </a:r>
            <a:endParaRPr lang="en-US" sz="1600" dirty="0">
              <a:latin typeface="Roboto" panose="02000000000000000000" pitchFamily="2" charset="0"/>
              <a:ea typeface="Roboto" panose="02000000000000000000" pitchFamily="2" charset="0"/>
            </a:endParaRP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Tập trung vào xây dựng giao diện người dùng linh hoạt và dễ bảo trì.</a:t>
            </a:r>
            <a:endParaRPr lang="en-US" sz="1600" dirty="0">
              <a:latin typeface="Roboto" panose="02000000000000000000" pitchFamily="2" charset="0"/>
              <a:ea typeface="Roboto" panose="02000000000000000000" pitchFamily="2" charset="0"/>
            </a:endParaRP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11</a:t>
            </a:fld>
            <a:endParaRPr lang="en-US" altLang="zh-CN" dirty="0"/>
          </a:p>
        </p:txBody>
      </p:sp>
      <p:pic>
        <p:nvPicPr>
          <p:cNvPr id="9" name="Picture Placeholder 8">
            <a:extLst>
              <a:ext uri="{FF2B5EF4-FFF2-40B4-BE49-F238E27FC236}">
                <a16:creationId xmlns:a16="http://schemas.microsoft.com/office/drawing/2014/main" id="{A9842FA8-9E06-29A2-DFCC-54648AD528FE}"/>
              </a:ext>
            </a:extLst>
          </p:cNvPr>
          <p:cNvPicPr>
            <a:picLocks noGrp="1" noChangeAspect="1"/>
          </p:cNvPicPr>
          <p:nvPr>
            <p:ph type="pic" sz="quarter" idx="51"/>
          </p:nvPr>
        </p:nvPicPr>
        <p:blipFill>
          <a:blip r:embed="rId3"/>
          <a:srcRect l="26905" r="26905"/>
          <a:stretch>
            <a:fillRect/>
          </a:stretch>
        </p:blipFill>
        <p:spPr/>
      </p:pic>
      <p:sp>
        <p:nvSpPr>
          <p:cNvPr id="16" name="Text Placeholder 36">
            <a:extLst>
              <a:ext uri="{FF2B5EF4-FFF2-40B4-BE49-F238E27FC236}">
                <a16:creationId xmlns:a16="http://schemas.microsoft.com/office/drawing/2014/main" id="{367BB02E-0C2F-4CD5-07A8-D624BFF612AC}"/>
              </a:ext>
            </a:extLst>
          </p:cNvPr>
          <p:cNvSpPr txBox="1">
            <a:spLocks/>
          </p:cNvSpPr>
          <p:nvPr/>
        </p:nvSpPr>
        <p:spPr>
          <a:xfrm>
            <a:off x="7338333" y="2762248"/>
            <a:ext cx="3065497"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Roboto" panose="02000000000000000000" pitchFamily="2" charset="0"/>
                <a:ea typeface="Roboto" panose="02000000000000000000" pitchFamily="2" charset="0"/>
              </a:rPr>
              <a:t>LÝ DO CHỌN </a:t>
            </a:r>
          </a:p>
        </p:txBody>
      </p:sp>
      <p:sp>
        <p:nvSpPr>
          <p:cNvPr id="17" name="Text Placeholder 42">
            <a:extLst>
              <a:ext uri="{FF2B5EF4-FFF2-40B4-BE49-F238E27FC236}">
                <a16:creationId xmlns:a16="http://schemas.microsoft.com/office/drawing/2014/main" id="{ECC2C2D2-68B3-C372-51F5-77451FA68200}"/>
              </a:ext>
            </a:extLst>
          </p:cNvPr>
          <p:cNvSpPr txBox="1">
            <a:spLocks/>
          </p:cNvSpPr>
          <p:nvPr/>
        </p:nvSpPr>
        <p:spPr>
          <a:xfrm>
            <a:off x="7435280" y="3492767"/>
            <a:ext cx="4116191" cy="24462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Component-Based:</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Phát triển ứng dụng dễ dàng và linh hoạt thông qua các component độc lập</a:t>
            </a:r>
            <a:r>
              <a:rPr lang="en-US" sz="1600" dirty="0">
                <a:latin typeface="Roboto" panose="02000000000000000000" pitchFamily="2" charset="0"/>
                <a:ea typeface="Roboto" panose="02000000000000000000" pitchFamily="2" charset="0"/>
              </a:rPr>
              <a:t>.</a:t>
            </a: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Virtual DOM: Tối ưu hóa hiệu suất với cơ chế so sánh nhanh chóng và cập nhật chỉ những phần cần thiết.</a:t>
            </a:r>
            <a:endParaRPr lang="en-US" sz="1600" dirty="0">
              <a:latin typeface="Roboto" panose="02000000000000000000" pitchFamily="2" charset="0"/>
              <a:ea typeface="Roboto" panose="02000000000000000000" pitchFamily="2" charset="0"/>
            </a:endParaRPr>
          </a:p>
        </p:txBody>
      </p:sp>
      <p:sp>
        <p:nvSpPr>
          <p:cNvPr id="18" name="Footer Placeholder 3">
            <a:extLst>
              <a:ext uri="{FF2B5EF4-FFF2-40B4-BE49-F238E27FC236}">
                <a16:creationId xmlns:a16="http://schemas.microsoft.com/office/drawing/2014/main" id="{4013A2AF-38B5-269B-0CA1-DC917DB98EFB}"/>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
        <p:nvSpPr>
          <p:cNvPr id="20" name="TextBox 19">
            <a:extLst>
              <a:ext uri="{FF2B5EF4-FFF2-40B4-BE49-F238E27FC236}">
                <a16:creationId xmlns:a16="http://schemas.microsoft.com/office/drawing/2014/main" id="{873684EE-AA98-96A1-57B4-35F2F79E8149}"/>
              </a:ext>
            </a:extLst>
          </p:cNvPr>
          <p:cNvSpPr txBox="1"/>
          <p:nvPr/>
        </p:nvSpPr>
        <p:spPr>
          <a:xfrm>
            <a:off x="8879541" y="2959211"/>
            <a:ext cx="1292341" cy="400110"/>
          </a:xfrm>
          <a:prstGeom prst="rect">
            <a:avLst/>
          </a:prstGeom>
        </p:spPr>
        <p:txBody>
          <a:bodyPr wrap="none" rtlCol="0">
            <a:spAutoFit/>
          </a:bodyPr>
          <a:lstStyle/>
          <a:p>
            <a:pPr marL="0" indent="0" algn="ctr">
              <a:lnSpc>
                <a:spcPct val="100000"/>
              </a:lnSpc>
              <a:spcBef>
                <a:spcPts val="0"/>
              </a:spcBef>
              <a:buFontTx/>
              <a:buNone/>
            </a:pPr>
            <a:r>
              <a:rPr lang="en-US" sz="2000" b="1" dirty="0">
                <a:latin typeface="Roboto" panose="02000000000000000000" pitchFamily="2" charset="0"/>
                <a:ea typeface="Roboto" panose="02000000000000000000" pitchFamily="2" charset="0"/>
                <a:cs typeface="Posterama" panose="020B0504020200020000" pitchFamily="34" charset="0"/>
              </a:rPr>
              <a:t>REACTJS</a:t>
            </a:r>
          </a:p>
        </p:txBody>
      </p:sp>
    </p:spTree>
    <p:extLst>
      <p:ext uri="{BB962C8B-B14F-4D97-AF65-F5344CB8AC3E}">
        <p14:creationId xmlns:p14="http://schemas.microsoft.com/office/powerpoint/2010/main" val="4182148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93A6D649-33CC-69A6-9B95-F1FAAB84B04F}"/>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458339" y="1113755"/>
            <a:ext cx="6599429" cy="1325563"/>
          </a:xfrm>
        </p:spPr>
        <p:txBody>
          <a:bodyPr/>
          <a:lstStyle/>
          <a:p>
            <a:r>
              <a:rPr lang="en-US" dirty="0"/>
              <a:t>MÔI TRƯỜNG NODEJS</a:t>
            </a:r>
          </a:p>
        </p:txBody>
      </p:sp>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458340" y="2757342"/>
            <a:ext cx="2653545" cy="587964"/>
          </a:xfrm>
        </p:spPr>
        <p:txBody>
          <a:bodyPr/>
          <a:lstStyle/>
          <a:p>
            <a:r>
              <a:rPr lang="en-US" sz="2000" dirty="0">
                <a:latin typeface="Roboto" panose="02000000000000000000" pitchFamily="2" charset="0"/>
                <a:ea typeface="Roboto" panose="02000000000000000000" pitchFamily="2" charset="0"/>
              </a:rPr>
              <a:t>GIỚI THIỆU</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7338333" y="3645167"/>
            <a:ext cx="3409727" cy="1989725"/>
          </a:xfrm>
        </p:spPr>
        <p:txBody>
          <a:body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Non-blocking I/O: Xử lý nhanh chóng hàng loạt yêu cầu mà không cần chờ đợi. </a:t>
            </a:r>
            <a:endParaRPr lang="en-US" sz="1600" dirty="0">
              <a:latin typeface="Roboto" panose="02000000000000000000" pitchFamily="2" charset="0"/>
              <a:ea typeface="Roboto" panose="02000000000000000000" pitchFamily="2" charset="0"/>
            </a:endParaRP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JavaScript Everywhere: Sử dụng cùng một ngôn ngữ (JavaScript) cho cả frontend và backend.</a:t>
            </a:r>
            <a:endParaRPr lang="en-US" sz="1600" dirty="0">
              <a:latin typeface="Roboto" panose="02000000000000000000" pitchFamily="2" charset="0"/>
              <a:ea typeface="Roboto" panose="02000000000000000000" pitchFamily="2" charset="0"/>
            </a:endParaRP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12</a:t>
            </a:fld>
            <a:endParaRPr lang="en-US" altLang="zh-CN" dirty="0"/>
          </a:p>
        </p:txBody>
      </p:sp>
      <p:sp>
        <p:nvSpPr>
          <p:cNvPr id="16" name="Text Placeholder 36">
            <a:extLst>
              <a:ext uri="{FF2B5EF4-FFF2-40B4-BE49-F238E27FC236}">
                <a16:creationId xmlns:a16="http://schemas.microsoft.com/office/drawing/2014/main" id="{367BB02E-0C2F-4CD5-07A8-D624BFF612AC}"/>
              </a:ext>
            </a:extLst>
          </p:cNvPr>
          <p:cNvSpPr txBox="1">
            <a:spLocks/>
          </p:cNvSpPr>
          <p:nvPr/>
        </p:nvSpPr>
        <p:spPr>
          <a:xfrm>
            <a:off x="7338333" y="2762248"/>
            <a:ext cx="3065497"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Roboto" panose="02000000000000000000" pitchFamily="2" charset="0"/>
                <a:ea typeface="Roboto" panose="02000000000000000000" pitchFamily="2" charset="0"/>
              </a:rPr>
              <a:t>LÝ DO CHỌN </a:t>
            </a:r>
          </a:p>
        </p:txBody>
      </p:sp>
      <p:sp>
        <p:nvSpPr>
          <p:cNvPr id="17" name="Text Placeholder 42">
            <a:extLst>
              <a:ext uri="{FF2B5EF4-FFF2-40B4-BE49-F238E27FC236}">
                <a16:creationId xmlns:a16="http://schemas.microsoft.com/office/drawing/2014/main" id="{ECC2C2D2-68B3-C372-51F5-77451FA68200}"/>
              </a:ext>
            </a:extLst>
          </p:cNvPr>
          <p:cNvSpPr txBox="1">
            <a:spLocks/>
          </p:cNvSpPr>
          <p:nvPr/>
        </p:nvSpPr>
        <p:spPr>
          <a:xfrm>
            <a:off x="7435280" y="3492767"/>
            <a:ext cx="4116191" cy="24462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endParaRPr lang="en-US" sz="1600" i="0" dirty="0">
              <a:solidFill>
                <a:schemeClr val="tx1"/>
              </a:solidFill>
              <a:effectLst/>
              <a:latin typeface="Roboto" panose="02000000000000000000" pitchFamily="2" charset="0"/>
              <a:ea typeface="Roboto" panose="02000000000000000000" pitchFamily="2" charset="0"/>
            </a:endParaRPr>
          </a:p>
        </p:txBody>
      </p:sp>
      <p:pic>
        <p:nvPicPr>
          <p:cNvPr id="7" name="Picture Placeholder 6">
            <a:extLst>
              <a:ext uri="{FF2B5EF4-FFF2-40B4-BE49-F238E27FC236}">
                <a16:creationId xmlns:a16="http://schemas.microsoft.com/office/drawing/2014/main" id="{C8D4D8B5-81E3-64E9-D66A-5DFBF327F104}"/>
              </a:ext>
            </a:extLst>
          </p:cNvPr>
          <p:cNvPicPr>
            <a:picLocks noGrp="1" noChangeAspect="1"/>
          </p:cNvPicPr>
          <p:nvPr>
            <p:ph type="pic" sz="quarter" idx="51"/>
          </p:nvPr>
        </p:nvPicPr>
        <p:blipFill>
          <a:blip r:embed="rId3"/>
          <a:srcRect l="371" r="371"/>
          <a:stretch>
            <a:fillRect/>
          </a:stretch>
        </p:blipFill>
        <p:spPr/>
      </p:pic>
      <p:sp>
        <p:nvSpPr>
          <p:cNvPr id="8" name="Text Placeholder 42">
            <a:extLst>
              <a:ext uri="{FF2B5EF4-FFF2-40B4-BE49-F238E27FC236}">
                <a16:creationId xmlns:a16="http://schemas.microsoft.com/office/drawing/2014/main" id="{397894E1-7C19-95BD-BA26-D862526F148A}"/>
              </a:ext>
            </a:extLst>
          </p:cNvPr>
          <p:cNvSpPr txBox="1">
            <a:spLocks/>
          </p:cNvSpPr>
          <p:nvPr/>
        </p:nvSpPr>
        <p:spPr>
          <a:xfrm>
            <a:off x="4610740" y="3645167"/>
            <a:ext cx="2376570" cy="198972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Môi trường thực thi JavaScript dựa trên Chrome V8 Engine.</a:t>
            </a:r>
            <a:endParaRPr lang="en-US" sz="1600" dirty="0">
              <a:latin typeface="Roboto" panose="02000000000000000000" pitchFamily="2" charset="0"/>
              <a:ea typeface="Roboto" panose="02000000000000000000" pitchFamily="2" charset="0"/>
            </a:endParaRP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Thiết kế để xây dựng ứng dụng mạng có khả năng mở rộng.</a:t>
            </a:r>
            <a:endParaRPr lang="en-US" sz="1600" dirty="0">
              <a:latin typeface="Roboto" panose="02000000000000000000" pitchFamily="2" charset="0"/>
              <a:ea typeface="Roboto" panose="02000000000000000000" pitchFamily="2" charset="0"/>
            </a:endParaRPr>
          </a:p>
        </p:txBody>
      </p:sp>
      <p:sp>
        <p:nvSpPr>
          <p:cNvPr id="10" name="Footer Placeholder 3">
            <a:extLst>
              <a:ext uri="{FF2B5EF4-FFF2-40B4-BE49-F238E27FC236}">
                <a16:creationId xmlns:a16="http://schemas.microsoft.com/office/drawing/2014/main" id="{62168393-1A0E-E625-694A-D951425B14A8}"/>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
        <p:nvSpPr>
          <p:cNvPr id="11" name="TextBox 10">
            <a:extLst>
              <a:ext uri="{FF2B5EF4-FFF2-40B4-BE49-F238E27FC236}">
                <a16:creationId xmlns:a16="http://schemas.microsoft.com/office/drawing/2014/main" id="{52C59F02-9F5A-8C72-3988-811CE8EC0B87}"/>
              </a:ext>
            </a:extLst>
          </p:cNvPr>
          <p:cNvSpPr txBox="1"/>
          <p:nvPr/>
        </p:nvSpPr>
        <p:spPr>
          <a:xfrm>
            <a:off x="8871081" y="2950102"/>
            <a:ext cx="1152880" cy="400110"/>
          </a:xfrm>
          <a:prstGeom prst="rect">
            <a:avLst/>
          </a:prstGeom>
        </p:spPr>
        <p:txBody>
          <a:bodyPr wrap="none" rtlCol="0">
            <a:spAutoFit/>
          </a:bodyPr>
          <a:lstStyle/>
          <a:p>
            <a:pPr marL="0" indent="0" algn="ctr">
              <a:lnSpc>
                <a:spcPct val="100000"/>
              </a:lnSpc>
              <a:spcBef>
                <a:spcPts val="0"/>
              </a:spcBef>
              <a:buFontTx/>
              <a:buNone/>
            </a:pPr>
            <a:r>
              <a:rPr lang="en-US" sz="2000" b="1" dirty="0">
                <a:latin typeface="Roboto" panose="02000000000000000000" pitchFamily="2" charset="0"/>
                <a:ea typeface="Roboto" panose="02000000000000000000" pitchFamily="2" charset="0"/>
                <a:cs typeface="Posterama" panose="020B0504020200020000" pitchFamily="34" charset="0"/>
              </a:rPr>
              <a:t>NODEJS</a:t>
            </a:r>
          </a:p>
        </p:txBody>
      </p:sp>
    </p:spTree>
    <p:extLst>
      <p:ext uri="{BB962C8B-B14F-4D97-AF65-F5344CB8AC3E}">
        <p14:creationId xmlns:p14="http://schemas.microsoft.com/office/powerpoint/2010/main" val="1130158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93A6D649-33CC-69A6-9B95-F1FAAB84B04F}"/>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458339" y="1113755"/>
            <a:ext cx="6599429" cy="1325563"/>
          </a:xfrm>
        </p:spPr>
        <p:txBody>
          <a:bodyPr/>
          <a:lstStyle/>
          <a:p>
            <a:r>
              <a:rPr lang="en-US" dirty="0"/>
              <a:t>CƠ SỞ DỮ LIỆU MYSQL</a:t>
            </a:r>
          </a:p>
        </p:txBody>
      </p:sp>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458339" y="2755243"/>
            <a:ext cx="2653545" cy="587964"/>
          </a:xfrm>
        </p:spPr>
        <p:txBody>
          <a:bodyPr/>
          <a:lstStyle/>
          <a:p>
            <a:r>
              <a:rPr lang="en-US" sz="2000" dirty="0">
                <a:latin typeface="Roboto" panose="02000000000000000000" pitchFamily="2" charset="0"/>
                <a:ea typeface="Roboto" panose="02000000000000000000" pitchFamily="2" charset="0"/>
              </a:rPr>
              <a:t>GIỚI THIỆU</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7158905" y="3644426"/>
            <a:ext cx="4035264" cy="2245177"/>
          </a:xfrm>
        </p:spPr>
        <p:txBody>
          <a:body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MySQL </a:t>
            </a:r>
            <a:r>
              <a:rPr lang="en-US" sz="1600" dirty="0" err="1">
                <a:latin typeface="Roboto" panose="02000000000000000000" pitchFamily="2" charset="0"/>
                <a:ea typeface="Roboto" panose="02000000000000000000" pitchFamily="2" charset="0"/>
              </a:rPr>
              <a:t>có</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tính ổn định</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độ tin cậy</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tốt</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và</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hỗ trợ hiệu suất cao</a:t>
            </a:r>
            <a:r>
              <a:rPr lang="en-US" sz="1600" dirty="0">
                <a:latin typeface="Roboto" panose="02000000000000000000" pitchFamily="2" charset="0"/>
                <a:ea typeface="Roboto" panose="02000000000000000000" pitchFamily="2" charset="0"/>
              </a:rPr>
              <a:t>.</a:t>
            </a:r>
          </a:p>
          <a:p>
            <a:pPr algn="just"/>
            <a:endParaRPr lang="en-US" sz="1600" dirty="0">
              <a:latin typeface="Roboto" panose="02000000000000000000" pitchFamily="2" charset="0"/>
              <a:ea typeface="Roboto" panose="02000000000000000000" pitchFamily="2" charset="0"/>
            </a:endParaRP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Với khả năng xử lý tốt</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là</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cơ</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sở</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để đáp ứng nhu cầu lớn về truy cập và truy vấn trong môi trường thương mại điện tử.</a:t>
            </a:r>
            <a:endParaRPr lang="en-US" sz="1600" dirty="0">
              <a:latin typeface="Roboto" panose="02000000000000000000" pitchFamily="2" charset="0"/>
              <a:ea typeface="Roboto" panose="02000000000000000000" pitchFamily="2" charset="0"/>
            </a:endParaRP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13</a:t>
            </a:fld>
            <a:endParaRPr lang="en-US" altLang="zh-CN" dirty="0"/>
          </a:p>
        </p:txBody>
      </p:sp>
      <p:sp>
        <p:nvSpPr>
          <p:cNvPr id="16" name="Text Placeholder 36">
            <a:extLst>
              <a:ext uri="{FF2B5EF4-FFF2-40B4-BE49-F238E27FC236}">
                <a16:creationId xmlns:a16="http://schemas.microsoft.com/office/drawing/2014/main" id="{367BB02E-0C2F-4CD5-07A8-D624BFF612AC}"/>
              </a:ext>
            </a:extLst>
          </p:cNvPr>
          <p:cNvSpPr txBox="1">
            <a:spLocks/>
          </p:cNvSpPr>
          <p:nvPr/>
        </p:nvSpPr>
        <p:spPr>
          <a:xfrm>
            <a:off x="7260505" y="2757342"/>
            <a:ext cx="3065497"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Roboto" panose="02000000000000000000" pitchFamily="2" charset="0"/>
                <a:ea typeface="Roboto" panose="02000000000000000000" pitchFamily="2" charset="0"/>
              </a:rPr>
              <a:t>LÝ DO CHỌN </a:t>
            </a:r>
          </a:p>
        </p:txBody>
      </p:sp>
      <p:sp>
        <p:nvSpPr>
          <p:cNvPr id="17" name="Text Placeholder 42">
            <a:extLst>
              <a:ext uri="{FF2B5EF4-FFF2-40B4-BE49-F238E27FC236}">
                <a16:creationId xmlns:a16="http://schemas.microsoft.com/office/drawing/2014/main" id="{ECC2C2D2-68B3-C372-51F5-77451FA68200}"/>
              </a:ext>
            </a:extLst>
          </p:cNvPr>
          <p:cNvSpPr txBox="1">
            <a:spLocks/>
          </p:cNvSpPr>
          <p:nvPr/>
        </p:nvSpPr>
        <p:spPr>
          <a:xfrm>
            <a:off x="7435280" y="3492767"/>
            <a:ext cx="4116191" cy="24462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endParaRPr lang="en-US" sz="1600" i="0" dirty="0">
              <a:solidFill>
                <a:schemeClr val="tx1"/>
              </a:solidFill>
              <a:effectLst/>
              <a:latin typeface="Roboto" panose="02000000000000000000" pitchFamily="2" charset="0"/>
              <a:ea typeface="Roboto" panose="02000000000000000000" pitchFamily="2" charset="0"/>
            </a:endParaRPr>
          </a:p>
        </p:txBody>
      </p:sp>
      <p:sp>
        <p:nvSpPr>
          <p:cNvPr id="8" name="Text Placeholder 42">
            <a:extLst>
              <a:ext uri="{FF2B5EF4-FFF2-40B4-BE49-F238E27FC236}">
                <a16:creationId xmlns:a16="http://schemas.microsoft.com/office/drawing/2014/main" id="{397894E1-7C19-95BD-BA26-D862526F148A}"/>
              </a:ext>
            </a:extLst>
          </p:cNvPr>
          <p:cNvSpPr txBox="1">
            <a:spLocks/>
          </p:cNvSpPr>
          <p:nvPr/>
        </p:nvSpPr>
        <p:spPr>
          <a:xfrm>
            <a:off x="4610740" y="3645167"/>
            <a:ext cx="2307296" cy="198972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Hệ quản trị cơ sở dữ liệu (RDBMS) phổ biến, mã nguồn mở.</a:t>
            </a:r>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Được sử dụng để lưu trữ và quản lý dữ liệu có cấu trúc.</a:t>
            </a:r>
            <a:endParaRPr lang="en-US" sz="1600" dirty="0">
              <a:latin typeface="Roboto" panose="02000000000000000000" pitchFamily="2" charset="0"/>
              <a:ea typeface="Roboto" panose="02000000000000000000" pitchFamily="2" charset="0"/>
            </a:endParaRPr>
          </a:p>
        </p:txBody>
      </p:sp>
      <p:pic>
        <p:nvPicPr>
          <p:cNvPr id="15" name="Picture Placeholder 14">
            <a:extLst>
              <a:ext uri="{FF2B5EF4-FFF2-40B4-BE49-F238E27FC236}">
                <a16:creationId xmlns:a16="http://schemas.microsoft.com/office/drawing/2014/main" id="{1288961A-BAA5-1E53-AA14-E29945F17FC3}"/>
              </a:ext>
            </a:extLst>
          </p:cNvPr>
          <p:cNvPicPr>
            <a:picLocks noGrp="1" noChangeAspect="1"/>
          </p:cNvPicPr>
          <p:nvPr>
            <p:ph type="pic" sz="quarter" idx="51"/>
          </p:nvPr>
        </p:nvPicPr>
        <p:blipFill>
          <a:blip r:embed="rId3"/>
          <a:srcRect l="5996" r="5996"/>
          <a:stretch>
            <a:fillRect/>
          </a:stretch>
        </p:blipFill>
        <p:spPr>
          <a:effectLst>
            <a:outerShdw blurRad="838200" dist="50800" dir="5400000" sx="75000" sy="75000" algn="ctr" rotWithShape="0">
              <a:srgbClr val="000000"/>
            </a:outerShdw>
          </a:effectLst>
        </p:spPr>
      </p:pic>
      <p:sp>
        <p:nvSpPr>
          <p:cNvPr id="18" name="Footer Placeholder 3">
            <a:extLst>
              <a:ext uri="{FF2B5EF4-FFF2-40B4-BE49-F238E27FC236}">
                <a16:creationId xmlns:a16="http://schemas.microsoft.com/office/drawing/2014/main" id="{8D56AE35-317D-3914-E1BF-0026536D4EB6}"/>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
        <p:nvSpPr>
          <p:cNvPr id="19" name="TextBox 18">
            <a:extLst>
              <a:ext uri="{FF2B5EF4-FFF2-40B4-BE49-F238E27FC236}">
                <a16:creationId xmlns:a16="http://schemas.microsoft.com/office/drawing/2014/main" id="{7093DFDC-1AFF-4178-B7AD-D00CB2E07A60}"/>
              </a:ext>
            </a:extLst>
          </p:cNvPr>
          <p:cNvSpPr txBox="1"/>
          <p:nvPr/>
        </p:nvSpPr>
        <p:spPr>
          <a:xfrm>
            <a:off x="8778024" y="2943097"/>
            <a:ext cx="1040671" cy="400110"/>
          </a:xfrm>
          <a:prstGeom prst="rect">
            <a:avLst/>
          </a:prstGeom>
        </p:spPr>
        <p:txBody>
          <a:bodyPr wrap="none" rtlCol="0">
            <a:spAutoFit/>
          </a:bodyPr>
          <a:lstStyle/>
          <a:p>
            <a:pPr marL="0" indent="0" algn="ctr">
              <a:lnSpc>
                <a:spcPct val="100000"/>
              </a:lnSpc>
              <a:spcBef>
                <a:spcPts val="0"/>
              </a:spcBef>
              <a:buFontTx/>
              <a:buNone/>
            </a:pPr>
            <a:r>
              <a:rPr lang="en-US" sz="2000" b="1" dirty="0">
                <a:latin typeface="Roboto" panose="02000000000000000000" pitchFamily="2" charset="0"/>
                <a:ea typeface="Roboto" panose="02000000000000000000" pitchFamily="2" charset="0"/>
                <a:cs typeface="Posterama" panose="020B0504020200020000" pitchFamily="34" charset="0"/>
              </a:rPr>
              <a:t>MYSQL</a:t>
            </a:r>
          </a:p>
        </p:txBody>
      </p:sp>
    </p:spTree>
    <p:extLst>
      <p:ext uri="{BB962C8B-B14F-4D97-AF65-F5344CB8AC3E}">
        <p14:creationId xmlns:p14="http://schemas.microsoft.com/office/powerpoint/2010/main" val="2496169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KIẾN TRÚC HỆ THỐNG</a:t>
            </a:r>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p:txBody>
          <a:bodyPr/>
          <a:lstStyle/>
          <a:p>
            <a:r>
              <a:rPr lang="en-US" dirty="0">
                <a:latin typeface="Posterama Text Black (Headings)"/>
              </a:rPr>
              <a:t>Frontend (</a:t>
            </a:r>
            <a:r>
              <a:rPr lang="en-US" dirty="0" err="1">
                <a:latin typeface="Posterama Text Black (Headings)"/>
              </a:rPr>
              <a:t>Reactjs</a:t>
            </a:r>
            <a:r>
              <a:rPr lang="en-US" dirty="0">
                <a:latin typeface="Posterama Text Black (Headings)"/>
              </a:rPr>
              <a:t>)</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p:txBody>
          <a:bodyPr/>
          <a:lstStyle/>
          <a:p>
            <a:pPr algn="l">
              <a:buFont typeface="Arial" panose="020B0604020202020204" pitchFamily="34" charset="0"/>
              <a:buChar char="•"/>
            </a:pPr>
            <a:r>
              <a:rPr lang="vi-VN" b="1" i="0" dirty="0">
                <a:solidFill>
                  <a:schemeClr val="tx1"/>
                </a:solidFill>
                <a:effectLst/>
                <a:latin typeface="Roboto" panose="02000000000000000000" pitchFamily="2" charset="0"/>
                <a:ea typeface="Roboto" panose="02000000000000000000" pitchFamily="2" charset="0"/>
              </a:rPr>
              <a:t>Component-Based Architecture:</a:t>
            </a:r>
            <a:r>
              <a:rPr lang="vi-VN" b="0" i="0" dirty="0">
                <a:solidFill>
                  <a:schemeClr val="tx1"/>
                </a:solidFill>
                <a:effectLst/>
                <a:latin typeface="Roboto" panose="02000000000000000000" pitchFamily="2" charset="0"/>
                <a:ea typeface="Roboto" panose="02000000000000000000" pitchFamily="2" charset="0"/>
              </a:rPr>
              <a:t> Các thành phần được chia nhỏ</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các</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chức</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năng</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như</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là</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các</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sản</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phẩm</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giày</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nữ</a:t>
            </a:r>
            <a:r>
              <a:rPr lang="en-US" dirty="0">
                <a:solidFill>
                  <a:schemeClr val="tx1"/>
                </a:solidFill>
                <a:latin typeface="Roboto" panose="02000000000000000000" pitchFamily="2" charset="0"/>
                <a:ea typeface="Roboto" panose="02000000000000000000" pitchFamily="2" charset="0"/>
              </a:rPr>
              <a:t>, </a:t>
            </a:r>
            <a:r>
              <a:rPr lang="en-US" dirty="0" err="1">
                <a:solidFill>
                  <a:schemeClr val="tx1"/>
                </a:solidFill>
                <a:latin typeface="Roboto" panose="02000000000000000000" pitchFamily="2" charset="0"/>
                <a:ea typeface="Roboto" panose="02000000000000000000" pitchFamily="2" charset="0"/>
              </a:rPr>
              <a:t>nam</a:t>
            </a:r>
            <a:r>
              <a:rPr lang="en-US" dirty="0">
                <a:solidFill>
                  <a:schemeClr val="tx1"/>
                </a:solidFill>
                <a:latin typeface="Roboto" panose="02000000000000000000" pitchFamily="2" charset="0"/>
                <a:ea typeface="Roboto" panose="02000000000000000000" pitchFamily="2" charset="0"/>
              </a:rPr>
              <a:t>, </a:t>
            </a:r>
            <a:r>
              <a:rPr lang="en-US" dirty="0" err="1">
                <a:solidFill>
                  <a:schemeClr val="tx1"/>
                </a:solidFill>
                <a:latin typeface="Roboto" panose="02000000000000000000" pitchFamily="2" charset="0"/>
                <a:ea typeface="Roboto" panose="02000000000000000000" pitchFamily="2" charset="0"/>
              </a:rPr>
              <a:t>mua</a:t>
            </a:r>
            <a:r>
              <a:rPr lang="en-US" dirty="0">
                <a:solidFill>
                  <a:schemeClr val="tx1"/>
                </a:solidFill>
                <a:latin typeface="Roboto" panose="02000000000000000000" pitchFamily="2" charset="0"/>
                <a:ea typeface="Roboto" panose="02000000000000000000" pitchFamily="2" charset="0"/>
              </a:rPr>
              <a:t> </a:t>
            </a:r>
            <a:r>
              <a:rPr lang="en-US" dirty="0" err="1">
                <a:solidFill>
                  <a:schemeClr val="tx1"/>
                </a:solidFill>
                <a:latin typeface="Roboto" panose="02000000000000000000" pitchFamily="2" charset="0"/>
                <a:ea typeface="Roboto" panose="02000000000000000000" pitchFamily="2" charset="0"/>
              </a:rPr>
              <a:t>hàng</a:t>
            </a:r>
            <a:r>
              <a:rPr lang="en-US" dirty="0">
                <a:solidFill>
                  <a:schemeClr val="tx1"/>
                </a:solidFill>
                <a:latin typeface="Roboto" panose="02000000000000000000" pitchFamily="2" charset="0"/>
                <a:ea typeface="Roboto" panose="02000000000000000000" pitchFamily="2" charset="0"/>
              </a:rPr>
              <a:t>,…</a:t>
            </a:r>
            <a:r>
              <a:rPr lang="vi-VN" b="0" i="0" dirty="0">
                <a:solidFill>
                  <a:schemeClr val="tx1"/>
                </a:solidFill>
                <a:effectLst/>
                <a:latin typeface="Roboto" panose="02000000000000000000" pitchFamily="2" charset="0"/>
                <a:ea typeface="Roboto" panose="02000000000000000000" pitchFamily="2" charset="0"/>
              </a:rPr>
              <a:t> để dễ quản lý và tái sử dụng.</a:t>
            </a:r>
          </a:p>
          <a:p>
            <a:pPr algn="l">
              <a:buFont typeface="Arial" panose="020B0604020202020204" pitchFamily="34" charset="0"/>
              <a:buChar char="•"/>
            </a:pPr>
            <a:r>
              <a:rPr lang="vi-VN" b="1" i="0" dirty="0">
                <a:solidFill>
                  <a:schemeClr val="tx1"/>
                </a:solidFill>
                <a:effectLst/>
                <a:latin typeface="Roboto" panose="02000000000000000000" pitchFamily="2" charset="0"/>
                <a:ea typeface="Roboto" panose="02000000000000000000" pitchFamily="2" charset="0"/>
              </a:rPr>
              <a:t>Giao Tiếp Asynchronous:</a:t>
            </a:r>
            <a:r>
              <a:rPr lang="vi-VN" b="0" i="0" dirty="0">
                <a:solidFill>
                  <a:schemeClr val="tx1"/>
                </a:solidFill>
                <a:effectLst/>
                <a:latin typeface="Roboto" panose="02000000000000000000" pitchFamily="2" charset="0"/>
                <a:ea typeface="Roboto" panose="02000000000000000000" pitchFamily="2" charset="0"/>
              </a:rPr>
              <a:t> Tương tác với backend một cách bất đồng bộ để giảm thời gian chờ đợi</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thông</a:t>
            </a:r>
            <a:r>
              <a:rPr lang="en-US" b="0" i="0" dirty="0">
                <a:solidFill>
                  <a:schemeClr val="tx1"/>
                </a:solidFill>
                <a:effectLst/>
                <a:latin typeface="Roboto" panose="02000000000000000000" pitchFamily="2" charset="0"/>
                <a:ea typeface="Roboto" panose="02000000000000000000" pitchFamily="2" charset="0"/>
              </a:rPr>
              <a:t> qua API</a:t>
            </a:r>
            <a:endParaRPr lang="vi-VN" b="0" i="0" dirty="0">
              <a:solidFill>
                <a:schemeClr val="tx1"/>
              </a:solidFill>
              <a:effectLst/>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p:txBody>
          <a:bodyPr/>
          <a:lstStyle/>
          <a:p>
            <a:r>
              <a:rPr lang="en-US" dirty="0">
                <a:latin typeface="Posterama Text Black (Headings)"/>
              </a:rPr>
              <a:t>Backend (Nodejs)</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p:txBody>
          <a:bodyPr/>
          <a:lstStyle/>
          <a:p>
            <a:pPr algn="l">
              <a:buFont typeface="Arial" panose="020B0604020202020204" pitchFamily="34" charset="0"/>
              <a:buChar char="•"/>
            </a:pPr>
            <a:r>
              <a:rPr lang="vi-VN" b="1" i="0" dirty="0">
                <a:solidFill>
                  <a:schemeClr val="tx1"/>
                </a:solidFill>
                <a:effectLst/>
                <a:latin typeface="Roboto" panose="02000000000000000000" pitchFamily="2" charset="0"/>
                <a:ea typeface="Roboto" panose="02000000000000000000" pitchFamily="2" charset="0"/>
              </a:rPr>
              <a:t>Routing và </a:t>
            </a:r>
            <a:r>
              <a:rPr lang="en-US" b="1" i="0" dirty="0">
                <a:solidFill>
                  <a:schemeClr val="tx1"/>
                </a:solidFill>
                <a:effectLst/>
                <a:latin typeface="Roboto" panose="02000000000000000000" pitchFamily="2" charset="0"/>
                <a:ea typeface="Roboto" panose="02000000000000000000" pitchFamily="2" charset="0"/>
              </a:rPr>
              <a:t>Controller</a:t>
            </a:r>
            <a:r>
              <a:rPr lang="vi-VN" b="1" i="0" dirty="0">
                <a:solidFill>
                  <a:schemeClr val="tx1"/>
                </a:solidFill>
                <a:effectLst/>
                <a:latin typeface="Roboto" panose="02000000000000000000" pitchFamily="2" charset="0"/>
                <a:ea typeface="Roboto" panose="02000000000000000000" pitchFamily="2" charset="0"/>
              </a:rPr>
              <a:t>:</a:t>
            </a:r>
            <a:r>
              <a:rPr lang="vi-VN" b="0" i="0" dirty="0">
                <a:solidFill>
                  <a:schemeClr val="tx1"/>
                </a:solidFill>
                <a:effectLst/>
                <a:latin typeface="Roboto" panose="02000000000000000000" pitchFamily="2" charset="0"/>
                <a:ea typeface="Roboto" panose="02000000000000000000" pitchFamily="2" charset="0"/>
              </a:rPr>
              <a:t> ExpressJS được sử dụng để xác định các tuyến đường </a:t>
            </a:r>
            <a:r>
              <a:rPr lang="en-US" b="0" i="0" dirty="0">
                <a:solidFill>
                  <a:schemeClr val="tx1"/>
                </a:solidFill>
                <a:effectLst/>
                <a:latin typeface="Roboto" panose="02000000000000000000" pitchFamily="2" charset="0"/>
                <a:ea typeface="Roboto" panose="02000000000000000000" pitchFamily="2" charset="0"/>
              </a:rPr>
              <a:t>router </a:t>
            </a:r>
            <a:r>
              <a:rPr lang="vi-VN" b="0" i="0" dirty="0">
                <a:solidFill>
                  <a:schemeClr val="tx1"/>
                </a:solidFill>
                <a:effectLst/>
                <a:latin typeface="Roboto" panose="02000000000000000000" pitchFamily="2" charset="0"/>
                <a:ea typeface="Roboto" panose="02000000000000000000" pitchFamily="2" charset="0"/>
              </a:rPr>
              <a:t>và xử lý </a:t>
            </a:r>
            <a:r>
              <a:rPr lang="en-US" b="0" i="0" dirty="0" err="1">
                <a:solidFill>
                  <a:schemeClr val="tx1"/>
                </a:solidFill>
                <a:effectLst/>
                <a:latin typeface="Roboto" panose="02000000000000000000" pitchFamily="2" charset="0"/>
                <a:ea typeface="Roboto" panose="02000000000000000000" pitchFamily="2" charset="0"/>
              </a:rPr>
              <a:t>các</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công</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việc</a:t>
            </a:r>
            <a:r>
              <a:rPr lang="en-US" b="0" i="0" dirty="0">
                <a:solidFill>
                  <a:schemeClr val="tx1"/>
                </a:solidFill>
                <a:effectLst/>
                <a:latin typeface="Roboto" panose="02000000000000000000" pitchFamily="2" charset="0"/>
                <a:ea typeface="Roboto" panose="02000000000000000000" pitchFamily="2" charset="0"/>
              </a:rPr>
              <a:t> CRUD</a:t>
            </a:r>
          </a:p>
          <a:p>
            <a:pPr algn="l">
              <a:buFont typeface="Arial" panose="020B0604020202020204" pitchFamily="34" charset="0"/>
              <a:buChar char="•"/>
            </a:pPr>
            <a:r>
              <a:rPr lang="vi-VN" b="1" i="0" dirty="0">
                <a:solidFill>
                  <a:schemeClr val="tx1"/>
                </a:solidFill>
                <a:effectLst/>
                <a:latin typeface="Roboto" panose="02000000000000000000" pitchFamily="2" charset="0"/>
                <a:ea typeface="Roboto" panose="02000000000000000000" pitchFamily="2" charset="0"/>
              </a:rPr>
              <a:t>Kết Nối với Cơ Sở Dữ Liệu:</a:t>
            </a:r>
            <a:r>
              <a:rPr lang="vi-VN" b="0" i="0" dirty="0">
                <a:solidFill>
                  <a:schemeClr val="tx1"/>
                </a:solidFill>
                <a:effectLst/>
                <a:latin typeface="Roboto" panose="02000000000000000000" pitchFamily="2" charset="0"/>
                <a:ea typeface="Roboto" panose="02000000000000000000" pitchFamily="2" charset="0"/>
              </a:rPr>
              <a:t> Tương tác với MySQL để truy vấn và cập nhật dữ liệu.</a:t>
            </a:r>
          </a:p>
        </p:txBody>
      </p:sp>
      <p:pic>
        <p:nvPicPr>
          <p:cNvPr id="196" name="Picture Placeholder 195" descr="Link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2528" r="2528"/>
          <a:stretch>
            <a:fillRect/>
          </a:stretch>
        </p:blipFill>
        <p:spPr>
          <a:xfrm>
            <a:off x="4705680" y="4758981"/>
            <a:ext cx="536270" cy="565882"/>
          </a:xfrm>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p:txBody>
          <a:bodyPr/>
          <a:lstStyle/>
          <a:p>
            <a:r>
              <a:rPr lang="en-US" dirty="0">
                <a:latin typeface="Posterama Text Black (Headings)"/>
              </a:rPr>
              <a:t>API (</a:t>
            </a:r>
            <a:r>
              <a:rPr lang="en-US" dirty="0" err="1">
                <a:latin typeface="Posterama Text Black (Headings)"/>
              </a:rPr>
              <a:t>Axios</a:t>
            </a:r>
            <a:r>
              <a:rPr lang="en-US" dirty="0">
                <a:latin typeface="Posterama Text Black (Headings)"/>
              </a:rPr>
              <a:t>) </a:t>
            </a:r>
            <a:r>
              <a:rPr lang="en-US" dirty="0" err="1">
                <a:latin typeface="Posterama Text Black (Headings)"/>
              </a:rPr>
              <a:t>và</a:t>
            </a:r>
            <a:r>
              <a:rPr lang="en-US" dirty="0">
                <a:latin typeface="Posterama Text Black (Headings)"/>
              </a:rPr>
              <a:t> CSDL (MySQL)</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p:txBody>
          <a:bodyPr/>
          <a:lstStyle/>
          <a:p>
            <a:r>
              <a:rPr lang="en-US" b="1" dirty="0">
                <a:latin typeface="Roboto" panose="02000000000000000000" pitchFamily="2" charset="0"/>
                <a:ea typeface="Roboto" panose="02000000000000000000" pitchFamily="2" charset="0"/>
              </a:rPr>
              <a:t>API </a:t>
            </a:r>
            <a:r>
              <a:rPr lang="en-US" b="1" dirty="0" err="1">
                <a:latin typeface="Roboto" panose="02000000000000000000" pitchFamily="2" charset="0"/>
                <a:ea typeface="Roboto" panose="02000000000000000000" pitchFamily="2" charset="0"/>
              </a:rPr>
              <a:t>đóng</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vai</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trò</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kết</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nối</a:t>
            </a:r>
            <a:r>
              <a:rPr lang="en-US" b="1"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trong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giao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tiếp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truyền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tải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từ</a:t>
            </a:r>
            <a:r>
              <a:rPr lang="en-US" dirty="0">
                <a:latin typeface="Roboto" panose="02000000000000000000" pitchFamily="2" charset="0"/>
                <a:ea typeface="Roboto" panose="02000000000000000000" pitchFamily="2" charset="0"/>
              </a:rPr>
              <a:t> frontend </a:t>
            </a:r>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backend, </a:t>
            </a:r>
            <a:r>
              <a:rPr lang="en-US" dirty="0" err="1">
                <a:latin typeface="Roboto" panose="02000000000000000000" pitchFamily="2" charset="0"/>
                <a:ea typeface="Roboto" panose="02000000000000000000" pitchFamily="2" charset="0"/>
              </a:rPr>
              <a:t>chẳng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truyền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tải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hiển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thị</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lên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phía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giao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hoặc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đưa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thông</a:t>
            </a:r>
            <a:r>
              <a:rPr lang="en-US" dirty="0">
                <a:latin typeface="Roboto" panose="02000000000000000000" pitchFamily="2" charset="0"/>
                <a:ea typeface="Roboto" panose="02000000000000000000" pitchFamily="2" charset="0"/>
              </a:rPr>
              <a:t> tin </a:t>
            </a:r>
            <a:r>
              <a:rPr lang="en-US" dirty="0" err="1">
                <a:latin typeface="Roboto" panose="02000000000000000000" pitchFamily="2" charset="0"/>
                <a:ea typeface="Roboto" panose="02000000000000000000" pitchFamily="2" charset="0"/>
              </a:rPr>
              <a:t>khách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về</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phía</a:t>
            </a:r>
            <a:r>
              <a:rPr lang="en-US" dirty="0">
                <a:latin typeface="Roboto" panose="02000000000000000000" pitchFamily="2" charset="0"/>
                <a:ea typeface="Roboto" panose="02000000000000000000" pitchFamily="2" charset="0"/>
              </a:rPr>
              <a:t> backend </a:t>
            </a:r>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thêm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vào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cơ</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sở</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endParaRPr lang="en-US" dirty="0">
              <a:latin typeface="Roboto" panose="02000000000000000000" pitchFamily="2" charset="0"/>
              <a:ea typeface="Roboto" panose="02000000000000000000" pitchFamily="2" charset="0"/>
            </a:endParaRPr>
          </a:p>
          <a:p>
            <a:r>
              <a:rPr lang="en-US" b="1" dirty="0">
                <a:latin typeface="Roboto" panose="02000000000000000000" pitchFamily="2" charset="0"/>
                <a:ea typeface="Roboto" panose="02000000000000000000" pitchFamily="2" charset="0"/>
              </a:rPr>
              <a:t>MySQL:</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đóng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vai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trò</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lưu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thông</a:t>
            </a:r>
            <a:r>
              <a:rPr lang="en-US" dirty="0">
                <a:latin typeface="Roboto" panose="02000000000000000000" pitchFamily="2" charset="0"/>
                <a:ea typeface="Roboto" panose="02000000000000000000" pitchFamily="2" charset="0"/>
              </a:rPr>
              <a:t> tin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thông</a:t>
            </a:r>
            <a:r>
              <a:rPr lang="en-US" dirty="0">
                <a:latin typeface="Roboto" panose="02000000000000000000" pitchFamily="2" charset="0"/>
                <a:ea typeface="Roboto" panose="02000000000000000000" pitchFamily="2" charset="0"/>
              </a:rPr>
              <a:t> tin </a:t>
            </a:r>
            <a:r>
              <a:rPr lang="en-US" dirty="0" err="1">
                <a:latin typeface="Roboto" panose="02000000000000000000" pitchFamily="2" charset="0"/>
                <a:ea typeface="Roboto" panose="02000000000000000000" pitchFamily="2" charset="0"/>
              </a:rPr>
              <a:t>khách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14</a:t>
            </a:fld>
            <a:endParaRPr lang="en-US" altLang="zh-CN" dirty="0"/>
          </a:p>
        </p:txBody>
      </p:sp>
      <p:sp>
        <p:nvSpPr>
          <p:cNvPr id="2" name="Footer Placeholder 3">
            <a:extLst>
              <a:ext uri="{FF2B5EF4-FFF2-40B4-BE49-F238E27FC236}">
                <a16:creationId xmlns:a16="http://schemas.microsoft.com/office/drawing/2014/main" id="{A434FE0C-E55E-F6EB-5863-9E78A8DAC786}"/>
              </a:ext>
            </a:extLst>
          </p:cNvPr>
          <p:cNvSpPr txBox="1">
            <a:spLocks/>
          </p:cNvSpPr>
          <p:nvPr/>
        </p:nvSpPr>
        <p:spPr>
          <a:xfrm>
            <a:off x="502665" y="6223299"/>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2519727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p:txBody>
          <a:bodyPr/>
          <a:lstStyle/>
          <a:p>
            <a:r>
              <a:rPr lang="en-US" dirty="0"/>
              <a:t>QUÁ TRÌNH THỰC HIỆN</a:t>
            </a:r>
          </a:p>
        </p:txBody>
      </p:sp>
      <p:pic>
        <p:nvPicPr>
          <p:cNvPr id="8" name="Picture Placeholder 7" descr="Businesswoman reviewing sticky notes on a wall">
            <a:extLst>
              <a:ext uri="{FF2B5EF4-FFF2-40B4-BE49-F238E27FC236}">
                <a16:creationId xmlns:a16="http://schemas.microsoft.com/office/drawing/2014/main" id="{66D3A5E9-F687-402F-8477-EE4CD418CA67}"/>
              </a:ext>
            </a:extLst>
          </p:cNvPr>
          <p:cNvPicPr>
            <a:picLocks noGrp="1" noChangeAspect="1"/>
          </p:cNvPicPr>
          <p:nvPr>
            <p:ph type="pic" sz="quarter" idx="57"/>
          </p:nvPr>
        </p:nvPicPr>
        <p:blipFill>
          <a:blip r:embed="rId3" cstate="print">
            <a:extLst>
              <a:ext uri="{28A0092B-C50C-407E-A947-70E740481C1C}">
                <a14:useLocalDpi xmlns:a14="http://schemas.microsoft.com/office/drawing/2010/main"/>
              </a:ext>
            </a:extLst>
          </a:blip>
          <a:srcRect/>
          <a:stretch>
            <a:fillRect/>
          </a:stretch>
        </p:blipFill>
        <p:spPr/>
      </p:pic>
      <p:sp>
        <p:nvSpPr>
          <p:cNvPr id="29" name="Text Placeholder">
            <a:extLst>
              <a:ext uri="{FF2B5EF4-FFF2-40B4-BE49-F238E27FC236}">
                <a16:creationId xmlns:a16="http://schemas.microsoft.com/office/drawing/2014/main" id="{0490F6D4-84D0-42DF-A807-E56706B577D6}"/>
              </a:ext>
            </a:extLst>
          </p:cNvPr>
          <p:cNvSpPr>
            <a:spLocks noGrp="1"/>
          </p:cNvSpPr>
          <p:nvPr>
            <p:ph type="body" sz="quarter" idx="27"/>
          </p:nvPr>
        </p:nvSpPr>
        <p:spPr/>
        <p:txBody>
          <a:bodyPr/>
          <a:lstStyle/>
          <a:p>
            <a:r>
              <a:rPr lang="en-US" altLang="zh-CN" sz="1500" dirty="0">
                <a:latin typeface="Posterama Text Black (Headings)"/>
                <a:ea typeface="Roboto" panose="02000000000000000000" pitchFamily="2" charset="0"/>
              </a:rPr>
              <a:t>LÊN KẾ HOẠCH</a:t>
            </a:r>
            <a:endParaRPr lang="zh-CN" altLang="en-US" sz="1500" dirty="0">
              <a:latin typeface="Posterama Text Black (Headings)"/>
            </a:endParaRPr>
          </a:p>
        </p:txBody>
      </p:sp>
      <p:sp>
        <p:nvSpPr>
          <p:cNvPr id="30" name="Text Placeholder">
            <a:extLst>
              <a:ext uri="{FF2B5EF4-FFF2-40B4-BE49-F238E27FC236}">
                <a16:creationId xmlns:a16="http://schemas.microsoft.com/office/drawing/2014/main" id="{99E3B6AA-5679-428D-B466-0173CBC55728}"/>
              </a:ext>
            </a:extLst>
          </p:cNvPr>
          <p:cNvSpPr>
            <a:spLocks noGrp="1"/>
          </p:cNvSpPr>
          <p:nvPr>
            <p:ph type="body" sz="quarter" idx="28"/>
          </p:nvPr>
        </p:nvSpPr>
        <p:spPr>
          <a:xfrm>
            <a:off x="1050006" y="5007731"/>
            <a:ext cx="1554308" cy="971728"/>
          </a:xfrm>
        </p:spPr>
        <p:txBody>
          <a:bodyPr/>
          <a:lstStyle/>
          <a:p>
            <a:r>
              <a:rPr lang="en-US" altLang="zh-CN" dirty="0" err="1">
                <a:latin typeface="Roboto" panose="02000000000000000000" pitchFamily="2" charset="0"/>
                <a:ea typeface="Roboto" panose="02000000000000000000" pitchFamily="2" charset="0"/>
              </a:rPr>
              <a:t>Sắp</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xếp</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thời</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gian</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vẽ</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mô</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hình</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hệ</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thống</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thiết</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kế</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cơ</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sở</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dữ</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liệu</a:t>
            </a:r>
            <a:endParaRPr lang="en-US" altLang="zh-CN" dirty="0">
              <a:latin typeface="Roboto" panose="02000000000000000000" pitchFamily="2" charset="0"/>
              <a:ea typeface="Roboto" panose="02000000000000000000" pitchFamily="2" charset="0"/>
            </a:endParaRPr>
          </a:p>
          <a:p>
            <a:endParaRPr lang="zh-CN" altLang="en-US" dirty="0">
              <a:latin typeface="Roboto" panose="02000000000000000000" pitchFamily="2" charset="0"/>
            </a:endParaRPr>
          </a:p>
        </p:txBody>
      </p:sp>
      <p:pic>
        <p:nvPicPr>
          <p:cNvPr id="10" name="Picture Placeholder 9" descr="People working in office">
            <a:extLst>
              <a:ext uri="{FF2B5EF4-FFF2-40B4-BE49-F238E27FC236}">
                <a16:creationId xmlns:a16="http://schemas.microsoft.com/office/drawing/2014/main" id="{D249D9CF-86A2-4E7B-8B6F-D02EE968C997}"/>
              </a:ext>
            </a:extLst>
          </p:cNvPr>
          <p:cNvPicPr>
            <a:picLocks noGrp="1" noChangeAspect="1"/>
          </p:cNvPicPr>
          <p:nvPr>
            <p:ph type="pic" sz="quarter" idx="58"/>
          </p:nvPr>
        </p:nvPicPr>
        <p:blipFill>
          <a:blip r:embed="rId4" cstate="print">
            <a:extLst>
              <a:ext uri="{28A0092B-C50C-407E-A947-70E740481C1C}">
                <a14:useLocalDpi xmlns:a14="http://schemas.microsoft.com/office/drawing/2010/main"/>
              </a:ext>
            </a:extLst>
          </a:blip>
          <a:srcRect/>
          <a:stretch>
            <a:fillRect/>
          </a:stretch>
        </p:blipFill>
        <p:spPr/>
      </p:pic>
      <p:sp>
        <p:nvSpPr>
          <p:cNvPr id="37" name="Text Placeholder">
            <a:extLst>
              <a:ext uri="{FF2B5EF4-FFF2-40B4-BE49-F238E27FC236}">
                <a16:creationId xmlns:a16="http://schemas.microsoft.com/office/drawing/2014/main" id="{3A30B02E-FBE1-41C5-AF6E-E1013275E84A}"/>
              </a:ext>
            </a:extLst>
          </p:cNvPr>
          <p:cNvSpPr>
            <a:spLocks noGrp="1"/>
          </p:cNvSpPr>
          <p:nvPr>
            <p:ph type="body" sz="quarter" idx="49"/>
          </p:nvPr>
        </p:nvSpPr>
        <p:spPr>
          <a:xfrm>
            <a:off x="2840725" y="4416564"/>
            <a:ext cx="2260188" cy="506399"/>
          </a:xfrm>
        </p:spPr>
        <p:txBody>
          <a:bodyPr/>
          <a:lstStyle/>
          <a:p>
            <a:r>
              <a:rPr lang="en-US" altLang="zh-CN" sz="1500" dirty="0">
                <a:latin typeface="Posterama Text Black (Headings)"/>
                <a:ea typeface="Roboto" panose="02000000000000000000" pitchFamily="2" charset="0"/>
              </a:rPr>
              <a:t>TÌM HIỂU VÀ HỌC HỎI</a:t>
            </a:r>
            <a:endParaRPr lang="zh-CN" altLang="en-US" sz="1500" dirty="0">
              <a:latin typeface="Posterama Text Black (Headings)"/>
            </a:endParaRPr>
          </a:p>
        </p:txBody>
      </p:sp>
      <p:sp>
        <p:nvSpPr>
          <p:cNvPr id="38" name="Text Placeholder">
            <a:extLst>
              <a:ext uri="{FF2B5EF4-FFF2-40B4-BE49-F238E27FC236}">
                <a16:creationId xmlns:a16="http://schemas.microsoft.com/office/drawing/2014/main" id="{6BEF3457-28AE-41BA-B285-C77561919C1A}"/>
              </a:ext>
            </a:extLst>
          </p:cNvPr>
          <p:cNvSpPr>
            <a:spLocks noGrp="1"/>
          </p:cNvSpPr>
          <p:nvPr>
            <p:ph type="body" sz="quarter" idx="50"/>
          </p:nvPr>
        </p:nvSpPr>
        <p:spPr>
          <a:xfrm>
            <a:off x="3098211" y="5018950"/>
            <a:ext cx="1802971" cy="811178"/>
          </a:xfrm>
        </p:spPr>
        <p:txBody>
          <a:bodyPr/>
          <a:lstStyle/>
          <a:p>
            <a:r>
              <a:rPr lang="en-US" altLang="zh-CN" dirty="0" err="1">
                <a:latin typeface="Roboto" panose="02000000000000000000" pitchFamily="2" charset="0"/>
                <a:ea typeface="Roboto" panose="02000000000000000000" pitchFamily="2" charset="0"/>
              </a:rPr>
              <a:t>Học</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Reactjs</a:t>
            </a:r>
            <a:r>
              <a:rPr lang="en-US" altLang="zh-CN" dirty="0">
                <a:latin typeface="Roboto" panose="02000000000000000000" pitchFamily="2" charset="0"/>
                <a:ea typeface="Roboto" panose="02000000000000000000" pitchFamily="2" charset="0"/>
              </a:rPr>
              <a:t>, Nodejs, MySQL, API, </a:t>
            </a:r>
            <a:r>
              <a:rPr lang="en-US" altLang="zh-CN" dirty="0" err="1">
                <a:latin typeface="Roboto" panose="02000000000000000000" pitchFamily="2" charset="0"/>
                <a:ea typeface="Roboto" panose="02000000000000000000" pitchFamily="2" charset="0"/>
              </a:rPr>
              <a:t>tìm</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hiểu</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giao</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diện</a:t>
            </a:r>
            <a:endParaRPr lang="en-US" altLang="zh-CN" dirty="0">
              <a:latin typeface="Roboto" panose="02000000000000000000" pitchFamily="2" charset="0"/>
              <a:ea typeface="Roboto" panose="02000000000000000000" pitchFamily="2" charset="0"/>
            </a:endParaRPr>
          </a:p>
          <a:p>
            <a:endParaRPr lang="zh-CN" altLang="en-US" dirty="0">
              <a:latin typeface="Roboto" panose="02000000000000000000" pitchFamily="2" charset="0"/>
            </a:endParaRPr>
          </a:p>
        </p:txBody>
      </p:sp>
      <p:sp>
        <p:nvSpPr>
          <p:cNvPr id="39" name="Text Placeholder">
            <a:extLst>
              <a:ext uri="{FF2B5EF4-FFF2-40B4-BE49-F238E27FC236}">
                <a16:creationId xmlns:a16="http://schemas.microsoft.com/office/drawing/2014/main" id="{1B558BFC-AA9F-4991-A6BB-D56BEC07C16E}"/>
              </a:ext>
            </a:extLst>
          </p:cNvPr>
          <p:cNvSpPr>
            <a:spLocks noGrp="1"/>
          </p:cNvSpPr>
          <p:nvPr>
            <p:ph type="body" sz="quarter" idx="51"/>
          </p:nvPr>
        </p:nvSpPr>
        <p:spPr/>
        <p:txBody>
          <a:bodyPr/>
          <a:lstStyle/>
          <a:p>
            <a:r>
              <a:rPr lang="en-US" altLang="zh-CN" sz="1500" dirty="0">
                <a:latin typeface="Posterama Text Black (Headings)"/>
                <a:ea typeface="Roboto" panose="02000000000000000000" pitchFamily="2" charset="0"/>
              </a:rPr>
              <a:t>TRIỂN KHAI</a:t>
            </a:r>
            <a:endParaRPr lang="zh-CN" altLang="en-US" sz="1500" dirty="0">
              <a:latin typeface="Posterama Text Black (Headings)"/>
            </a:endParaRPr>
          </a:p>
        </p:txBody>
      </p:sp>
      <p:sp>
        <p:nvSpPr>
          <p:cNvPr id="40" name="Text Placeholder">
            <a:extLst>
              <a:ext uri="{FF2B5EF4-FFF2-40B4-BE49-F238E27FC236}">
                <a16:creationId xmlns:a16="http://schemas.microsoft.com/office/drawing/2014/main" id="{17095E6E-F279-4342-B53E-E53B820336B3}"/>
              </a:ext>
            </a:extLst>
          </p:cNvPr>
          <p:cNvSpPr>
            <a:spLocks noGrp="1"/>
          </p:cNvSpPr>
          <p:nvPr>
            <p:ph type="body" sz="quarter" idx="52"/>
          </p:nvPr>
        </p:nvSpPr>
        <p:spPr>
          <a:xfrm>
            <a:off x="5148502" y="5007731"/>
            <a:ext cx="1786718" cy="1124128"/>
          </a:xfrm>
        </p:spPr>
        <p:txBody>
          <a:bodyPr/>
          <a:lstStyle/>
          <a:p>
            <a:r>
              <a:rPr lang="en-US" altLang="zh-CN" dirty="0" err="1">
                <a:latin typeface="Roboto" panose="02000000000000000000" pitchFamily="2" charset="0"/>
                <a:ea typeface="Roboto" panose="02000000000000000000" pitchFamily="2" charset="0"/>
              </a:rPr>
              <a:t>Thiết</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kế</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giao</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diện</a:t>
            </a:r>
            <a:r>
              <a:rPr lang="en-US" altLang="zh-CN" dirty="0">
                <a:latin typeface="Roboto" panose="02000000000000000000" pitchFamily="2" charset="0"/>
                <a:ea typeface="Roboto" panose="02000000000000000000" pitchFamily="2" charset="0"/>
              </a:rPr>
              <a:t> website, </a:t>
            </a:r>
            <a:r>
              <a:rPr lang="en-US" altLang="zh-CN" dirty="0" err="1">
                <a:latin typeface="Roboto" panose="02000000000000000000" pitchFamily="2" charset="0"/>
                <a:ea typeface="Roboto" panose="02000000000000000000" pitchFamily="2" charset="0"/>
              </a:rPr>
              <a:t>xây</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dựng</a:t>
            </a:r>
            <a:r>
              <a:rPr lang="en-US" altLang="zh-CN" dirty="0">
                <a:latin typeface="Roboto" panose="02000000000000000000" pitchFamily="2" charset="0"/>
                <a:ea typeface="Roboto" panose="02000000000000000000" pitchFamily="2" charset="0"/>
              </a:rPr>
              <a:t> server </a:t>
            </a:r>
            <a:r>
              <a:rPr lang="en-US" altLang="zh-CN" dirty="0" err="1">
                <a:latin typeface="Roboto" panose="02000000000000000000" pitchFamily="2" charset="0"/>
                <a:ea typeface="Roboto" panose="02000000000000000000" pitchFamily="2" charset="0"/>
              </a:rPr>
              <a:t>bằng</a:t>
            </a:r>
            <a:r>
              <a:rPr lang="en-US" altLang="zh-CN" dirty="0">
                <a:latin typeface="Roboto" panose="02000000000000000000" pitchFamily="2" charset="0"/>
                <a:ea typeface="Roboto" panose="02000000000000000000" pitchFamily="2" charset="0"/>
              </a:rPr>
              <a:t> Nodejs, </a:t>
            </a:r>
            <a:r>
              <a:rPr lang="en-US" altLang="zh-CN" dirty="0" err="1">
                <a:latin typeface="Roboto" panose="02000000000000000000" pitchFamily="2" charset="0"/>
                <a:ea typeface="Roboto" panose="02000000000000000000" pitchFamily="2" charset="0"/>
              </a:rPr>
              <a:t>viết</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các</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câu</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truy</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vấn</a:t>
            </a:r>
            <a:r>
              <a:rPr lang="en-US" altLang="zh-CN" dirty="0">
                <a:latin typeface="Roboto" panose="02000000000000000000" pitchFamily="2" charset="0"/>
                <a:ea typeface="Roboto" panose="02000000000000000000" pitchFamily="2" charset="0"/>
              </a:rPr>
              <a:t>.</a:t>
            </a:r>
          </a:p>
        </p:txBody>
      </p:sp>
      <p:pic>
        <p:nvPicPr>
          <p:cNvPr id="14" name="Picture Placeholder 13" descr="Empty office chairs">
            <a:extLst>
              <a:ext uri="{FF2B5EF4-FFF2-40B4-BE49-F238E27FC236}">
                <a16:creationId xmlns:a16="http://schemas.microsoft.com/office/drawing/2014/main" id="{33C59A08-3A06-4556-AC83-C1337E73D0B3}"/>
              </a:ext>
            </a:extLst>
          </p:cNvPr>
          <p:cNvPicPr>
            <a:picLocks noGrp="1" noChangeAspect="1"/>
          </p:cNvPicPr>
          <p:nvPr>
            <p:ph type="pic" sz="quarter" idx="60"/>
          </p:nvPr>
        </p:nvPicPr>
        <p:blipFill>
          <a:blip r:embed="rId5" cstate="print">
            <a:extLst>
              <a:ext uri="{28A0092B-C50C-407E-A947-70E740481C1C}">
                <a14:useLocalDpi xmlns:a14="http://schemas.microsoft.com/office/drawing/2010/main"/>
              </a:ext>
            </a:extLst>
          </a:blip>
          <a:srcRect/>
          <a:stretch>
            <a:fillRect/>
          </a:stretch>
        </p:blipFill>
        <p:spPr>
          <a:xfrm>
            <a:off x="7361472" y="2073439"/>
            <a:ext cx="1621032" cy="1841551"/>
          </a:xfrm>
        </p:spPr>
      </p:pic>
      <p:sp>
        <p:nvSpPr>
          <p:cNvPr id="41" name="Text Placeholder">
            <a:extLst>
              <a:ext uri="{FF2B5EF4-FFF2-40B4-BE49-F238E27FC236}">
                <a16:creationId xmlns:a16="http://schemas.microsoft.com/office/drawing/2014/main" id="{DBA8686B-D3EF-40DF-939C-F875885DD598}"/>
              </a:ext>
            </a:extLst>
          </p:cNvPr>
          <p:cNvSpPr>
            <a:spLocks noGrp="1"/>
          </p:cNvSpPr>
          <p:nvPr>
            <p:ph type="body" sz="quarter" idx="53"/>
          </p:nvPr>
        </p:nvSpPr>
        <p:spPr>
          <a:xfrm>
            <a:off x="7176167" y="4416564"/>
            <a:ext cx="2044204" cy="506399"/>
          </a:xfrm>
        </p:spPr>
        <p:txBody>
          <a:bodyPr/>
          <a:lstStyle/>
          <a:p>
            <a:r>
              <a:rPr lang="en-US" altLang="zh-CN" sz="1500" dirty="0">
                <a:latin typeface="Posterama Text Black (Headings)"/>
                <a:ea typeface="Roboto" panose="02000000000000000000" pitchFamily="2" charset="0"/>
              </a:rPr>
              <a:t>KIỂM THỬ DỰ ÁN</a:t>
            </a:r>
            <a:endParaRPr lang="zh-CN" altLang="en-US" sz="1500" dirty="0">
              <a:latin typeface="Posterama Text Black (Headings)"/>
            </a:endParaRPr>
          </a:p>
        </p:txBody>
      </p:sp>
      <p:sp>
        <p:nvSpPr>
          <p:cNvPr id="42" name="Text Placeholder">
            <a:extLst>
              <a:ext uri="{FF2B5EF4-FFF2-40B4-BE49-F238E27FC236}">
                <a16:creationId xmlns:a16="http://schemas.microsoft.com/office/drawing/2014/main" id="{6BF979FF-A4F0-4625-889A-AB985F98B2D4}"/>
              </a:ext>
            </a:extLst>
          </p:cNvPr>
          <p:cNvSpPr>
            <a:spLocks noGrp="1"/>
          </p:cNvSpPr>
          <p:nvPr>
            <p:ph type="body" sz="quarter" idx="54"/>
          </p:nvPr>
        </p:nvSpPr>
        <p:spPr>
          <a:xfrm>
            <a:off x="7389728" y="5018950"/>
            <a:ext cx="1691687" cy="811178"/>
          </a:xfrm>
        </p:spPr>
        <p:txBody>
          <a:bodyPr/>
          <a:lstStyle/>
          <a:p>
            <a:pPr lvl="0"/>
            <a:r>
              <a:rPr lang="en-US" dirty="0" err="1">
                <a:latin typeface="Roboto" panose="02000000000000000000" pitchFamily="2" charset="0"/>
                <a:ea typeface="Roboto" panose="02000000000000000000" pitchFamily="2" charset="0"/>
              </a:rPr>
              <a:t>Tiến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chạy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kiểm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kiểm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lỗi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liên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tục</a:t>
            </a:r>
            <a:r>
              <a:rPr lang="en-US" dirty="0">
                <a:latin typeface="Roboto" panose="02000000000000000000" pitchFamily="2" charset="0"/>
                <a:ea typeface="Roboto" panose="02000000000000000000" pitchFamily="2" charset="0"/>
              </a:rPr>
              <a:t>.</a:t>
            </a:r>
          </a:p>
        </p:txBody>
      </p:sp>
      <p:pic>
        <p:nvPicPr>
          <p:cNvPr id="90" name="Picture Placeholder 89" descr="People around a table on their laptops">
            <a:extLst>
              <a:ext uri="{FF2B5EF4-FFF2-40B4-BE49-F238E27FC236}">
                <a16:creationId xmlns:a16="http://schemas.microsoft.com/office/drawing/2014/main" id="{241F4F4E-4DAB-34E3-D036-85F0CB76A536}"/>
              </a:ext>
            </a:extLst>
          </p:cNvPr>
          <p:cNvPicPr>
            <a:picLocks noGrp="1" noChangeAspect="1"/>
          </p:cNvPicPr>
          <p:nvPr>
            <p:ph type="pic" sz="quarter" idx="61"/>
          </p:nvPr>
        </p:nvPicPr>
        <p:blipFill rotWithShape="1">
          <a:blip r:embed="rId6" cstate="print">
            <a:extLst>
              <a:ext uri="{28A0092B-C50C-407E-A947-70E740481C1C}">
                <a14:useLocalDpi xmlns:a14="http://schemas.microsoft.com/office/drawing/2010/main"/>
              </a:ext>
            </a:extLst>
          </a:blip>
          <a:srcRect/>
          <a:stretch/>
        </p:blipFill>
        <p:spPr/>
      </p:pic>
      <p:sp>
        <p:nvSpPr>
          <p:cNvPr id="43" name="Text Placeholder">
            <a:extLst>
              <a:ext uri="{FF2B5EF4-FFF2-40B4-BE49-F238E27FC236}">
                <a16:creationId xmlns:a16="http://schemas.microsoft.com/office/drawing/2014/main" id="{759A333C-6D37-427A-BE2A-4C2660134A5A}"/>
              </a:ext>
            </a:extLst>
          </p:cNvPr>
          <p:cNvSpPr>
            <a:spLocks noGrp="1"/>
          </p:cNvSpPr>
          <p:nvPr>
            <p:ph type="body" sz="quarter" idx="55"/>
          </p:nvPr>
        </p:nvSpPr>
        <p:spPr/>
        <p:txBody>
          <a:bodyPr/>
          <a:lstStyle/>
          <a:p>
            <a:r>
              <a:rPr lang="en-US" altLang="zh-CN" sz="1500" dirty="0">
                <a:latin typeface="Posterama Text Black (Headings)"/>
                <a:ea typeface="Roboto" panose="02000000000000000000" pitchFamily="2" charset="0"/>
              </a:rPr>
              <a:t>HOÀN TẤT</a:t>
            </a:r>
            <a:endParaRPr lang="zh-CN" altLang="en-US" sz="1500" dirty="0">
              <a:latin typeface="Posterama Text Black (Headings)"/>
            </a:endParaRPr>
          </a:p>
        </p:txBody>
      </p:sp>
      <p:sp>
        <p:nvSpPr>
          <p:cNvPr id="50" name="Text Placeholder">
            <a:extLst>
              <a:ext uri="{FF2B5EF4-FFF2-40B4-BE49-F238E27FC236}">
                <a16:creationId xmlns:a16="http://schemas.microsoft.com/office/drawing/2014/main" id="{4E9BE8F8-2FF1-43CB-B1AA-4F07E411D171}"/>
              </a:ext>
            </a:extLst>
          </p:cNvPr>
          <p:cNvSpPr>
            <a:spLocks noGrp="1"/>
          </p:cNvSpPr>
          <p:nvPr>
            <p:ph type="body" sz="quarter" idx="56"/>
          </p:nvPr>
        </p:nvSpPr>
        <p:spPr/>
        <p:txBody>
          <a:bodyPr/>
          <a:lstStyle/>
          <a:p>
            <a:r>
              <a:rPr lang="en-US" altLang="zh-CN" dirty="0" err="1">
                <a:latin typeface="Roboto" panose="02000000000000000000" pitchFamily="2" charset="0"/>
                <a:ea typeface="Roboto" panose="02000000000000000000" pitchFamily="2" charset="0"/>
              </a:rPr>
              <a:t>Trau</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truốt</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lại</a:t>
            </a:r>
            <a:r>
              <a:rPr lang="en-US" altLang="zh-CN" dirty="0">
                <a:latin typeface="Roboto" panose="02000000000000000000" pitchFamily="2" charset="0"/>
                <a:ea typeface="Roboto" panose="02000000000000000000" pitchFamily="2" charset="0"/>
              </a:rPr>
              <a:t> website, </a:t>
            </a:r>
            <a:r>
              <a:rPr lang="en-US" altLang="zh-CN" dirty="0" err="1">
                <a:latin typeface="Roboto" panose="02000000000000000000" pitchFamily="2" charset="0"/>
                <a:ea typeface="Roboto" panose="02000000000000000000" pitchFamily="2" charset="0"/>
              </a:rPr>
              <a:t>và</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hoàn</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tất</a:t>
            </a:r>
            <a:endParaRPr lang="zh-CN" altLang="en-US" dirty="0">
              <a:latin typeface="Roboto" panose="02000000000000000000" pitchFamily="2" charset="0"/>
            </a:endParaRPr>
          </a:p>
        </p:txBody>
      </p:sp>
      <p:sp>
        <p:nvSpPr>
          <p:cNvPr id="5" name="Slide Number Placeholder 4">
            <a:extLst>
              <a:ext uri="{FF2B5EF4-FFF2-40B4-BE49-F238E27FC236}">
                <a16:creationId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15</a:t>
            </a:fld>
            <a:endParaRPr lang="en-US" altLang="zh-CN" dirty="0"/>
          </a:p>
        </p:txBody>
      </p:sp>
      <p:pic>
        <p:nvPicPr>
          <p:cNvPr id="7" name="Picture Placeholder 15" descr="People in an office discussing work over a laptop&#10;">
            <a:extLst>
              <a:ext uri="{FF2B5EF4-FFF2-40B4-BE49-F238E27FC236}">
                <a16:creationId xmlns:a16="http://schemas.microsoft.com/office/drawing/2014/main" id="{E5790D5A-56D0-45C9-5F9D-1549DBD2D4EF}"/>
              </a:ext>
            </a:extLst>
          </p:cNvPr>
          <p:cNvPicPr>
            <a:picLocks noGrp="1" noChangeAspect="1"/>
          </p:cNvPicPr>
          <p:nvPr>
            <p:ph type="pic" sz="quarter" idx="59"/>
          </p:nvPr>
        </p:nvPicPr>
        <p:blipFill rotWithShape="1">
          <a:blip r:embed="rId7" cstate="print">
            <a:extLst>
              <a:ext uri="{28A0092B-C50C-407E-A947-70E740481C1C}">
                <a14:useLocalDpi xmlns:a14="http://schemas.microsoft.com/office/drawing/2010/main"/>
              </a:ext>
            </a:extLst>
          </a:blip>
          <a:srcRect l="11352" r="11352"/>
          <a:stretch/>
        </p:blipFill>
        <p:spPr>
          <a:xfrm>
            <a:off x="5235575" y="2073275"/>
            <a:ext cx="1620838" cy="1841500"/>
          </a:xfrm>
        </p:spPr>
      </p:pic>
      <p:sp>
        <p:nvSpPr>
          <p:cNvPr id="13" name="Footer Placeholder 3">
            <a:extLst>
              <a:ext uri="{FF2B5EF4-FFF2-40B4-BE49-F238E27FC236}">
                <a16:creationId xmlns:a16="http://schemas.microsoft.com/office/drawing/2014/main" id="{1526B628-F228-3642-7479-7AD07C620A76}"/>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2517140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51E06-C120-6AD7-7BCA-AA8F7E6F4445}"/>
              </a:ext>
            </a:extLst>
          </p:cNvPr>
          <p:cNvSpPr>
            <a:spLocks noGrp="1"/>
          </p:cNvSpPr>
          <p:nvPr>
            <p:ph type="title"/>
          </p:nvPr>
        </p:nvSpPr>
        <p:spPr>
          <a:xfrm>
            <a:off x="512883" y="2329975"/>
            <a:ext cx="5117162" cy="1740002"/>
          </a:xfrm>
        </p:spPr>
        <p:txBody>
          <a:bodyPr/>
          <a:lstStyle/>
          <a:p>
            <a:r>
              <a:rPr lang="en-US" dirty="0"/>
              <a:t>MỘT SỐ HÌNH ẢNH VỀ WEBSITE BÁN GIÀY</a:t>
            </a:r>
          </a:p>
        </p:txBody>
      </p:sp>
      <p:pic>
        <p:nvPicPr>
          <p:cNvPr id="8" name="Picture Placeholder 7">
            <a:extLst>
              <a:ext uri="{FF2B5EF4-FFF2-40B4-BE49-F238E27FC236}">
                <a16:creationId xmlns:a16="http://schemas.microsoft.com/office/drawing/2014/main" id="{5B11A39F-92FD-945E-DF51-A9F21A36A773}"/>
              </a:ext>
            </a:extLst>
          </p:cNvPr>
          <p:cNvPicPr>
            <a:picLocks noGrp="1" noChangeAspect="1"/>
          </p:cNvPicPr>
          <p:nvPr>
            <p:ph type="pic" sz="quarter" idx="51"/>
          </p:nvPr>
        </p:nvPicPr>
        <p:blipFill>
          <a:blip r:embed="rId2"/>
          <a:srcRect l="2998" r="2998"/>
          <a:stretch>
            <a:fillRect/>
          </a:stretch>
        </p:blipFill>
        <p:spPr/>
      </p:pic>
      <p:sp>
        <p:nvSpPr>
          <p:cNvPr id="6" name="Slide Number Placeholder 5">
            <a:extLst>
              <a:ext uri="{FF2B5EF4-FFF2-40B4-BE49-F238E27FC236}">
                <a16:creationId xmlns:a16="http://schemas.microsoft.com/office/drawing/2014/main" id="{C6455899-E36F-B93D-DCE6-9C4770491F4A}"/>
              </a:ext>
            </a:extLst>
          </p:cNvPr>
          <p:cNvSpPr>
            <a:spLocks noGrp="1"/>
          </p:cNvSpPr>
          <p:nvPr>
            <p:ph type="sldNum" sz="quarter" idx="53"/>
          </p:nvPr>
        </p:nvSpPr>
        <p:spPr/>
        <p:txBody>
          <a:bodyPr/>
          <a:lstStyle/>
          <a:p>
            <a:fld id="{47FEACEE-25B4-4A2D-B147-27296E36371D}" type="slidenum">
              <a:rPr lang="en-US" altLang="zh-CN" smtClean="0"/>
              <a:pPr/>
              <a:t>16</a:t>
            </a:fld>
            <a:endParaRPr lang="en-US" altLang="zh-CN" dirty="0"/>
          </a:p>
        </p:txBody>
      </p:sp>
      <p:sp>
        <p:nvSpPr>
          <p:cNvPr id="9" name="Footer Placeholder 3">
            <a:extLst>
              <a:ext uri="{FF2B5EF4-FFF2-40B4-BE49-F238E27FC236}">
                <a16:creationId xmlns:a16="http://schemas.microsoft.com/office/drawing/2014/main" id="{74676B72-A7DF-DAE0-EEAC-25424A95D5A3}"/>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1263285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17</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3" name="Picture 2">
            <a:extLst>
              <a:ext uri="{FF2B5EF4-FFF2-40B4-BE49-F238E27FC236}">
                <a16:creationId xmlns:a16="http://schemas.microsoft.com/office/drawing/2014/main" id="{B58E8DF2-F1C8-5C64-66B6-84BC96BEB647}"/>
              </a:ext>
            </a:extLst>
          </p:cNvPr>
          <p:cNvPicPr>
            <a:picLocks noChangeAspect="1"/>
          </p:cNvPicPr>
          <p:nvPr/>
        </p:nvPicPr>
        <p:blipFill>
          <a:blip r:embed="rId2"/>
          <a:stretch>
            <a:fillRect/>
          </a:stretch>
        </p:blipFill>
        <p:spPr>
          <a:xfrm>
            <a:off x="0" y="134471"/>
            <a:ext cx="12192000" cy="5944166"/>
          </a:xfrm>
          <a:prstGeom prst="rect">
            <a:avLst/>
          </a:prstGeom>
        </p:spPr>
      </p:pic>
    </p:spTree>
    <p:extLst>
      <p:ext uri="{BB962C8B-B14F-4D97-AF65-F5344CB8AC3E}">
        <p14:creationId xmlns:p14="http://schemas.microsoft.com/office/powerpoint/2010/main" val="1817680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18</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3" name="Picture 2">
            <a:extLst>
              <a:ext uri="{FF2B5EF4-FFF2-40B4-BE49-F238E27FC236}">
                <a16:creationId xmlns:a16="http://schemas.microsoft.com/office/drawing/2014/main" id="{7EBB2437-4930-9CFC-D25E-DF9096E22876}"/>
              </a:ext>
            </a:extLst>
          </p:cNvPr>
          <p:cNvPicPr>
            <a:picLocks noChangeAspect="1"/>
          </p:cNvPicPr>
          <p:nvPr/>
        </p:nvPicPr>
        <p:blipFill>
          <a:blip r:embed="rId2"/>
          <a:stretch>
            <a:fillRect/>
          </a:stretch>
        </p:blipFill>
        <p:spPr>
          <a:xfrm>
            <a:off x="0" y="147688"/>
            <a:ext cx="12192000" cy="5953023"/>
          </a:xfrm>
          <a:prstGeom prst="rect">
            <a:avLst/>
          </a:prstGeom>
        </p:spPr>
      </p:pic>
    </p:spTree>
    <p:extLst>
      <p:ext uri="{BB962C8B-B14F-4D97-AF65-F5344CB8AC3E}">
        <p14:creationId xmlns:p14="http://schemas.microsoft.com/office/powerpoint/2010/main" val="2133134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19</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4" name="Picture 3">
            <a:extLst>
              <a:ext uri="{FF2B5EF4-FFF2-40B4-BE49-F238E27FC236}">
                <a16:creationId xmlns:a16="http://schemas.microsoft.com/office/drawing/2014/main" id="{7015F3B9-575F-DADB-F693-57ADDC84DE84}"/>
              </a:ext>
            </a:extLst>
          </p:cNvPr>
          <p:cNvPicPr>
            <a:picLocks noChangeAspect="1"/>
          </p:cNvPicPr>
          <p:nvPr/>
        </p:nvPicPr>
        <p:blipFill>
          <a:blip r:embed="rId2"/>
          <a:stretch>
            <a:fillRect/>
          </a:stretch>
        </p:blipFill>
        <p:spPr>
          <a:xfrm>
            <a:off x="0" y="0"/>
            <a:ext cx="12192000" cy="5972388"/>
          </a:xfrm>
          <a:prstGeom prst="rect">
            <a:avLst/>
          </a:prstGeom>
        </p:spPr>
      </p:pic>
    </p:spTree>
    <p:extLst>
      <p:ext uri="{BB962C8B-B14F-4D97-AF65-F5344CB8AC3E}">
        <p14:creationId xmlns:p14="http://schemas.microsoft.com/office/powerpoint/2010/main" val="2413275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5724-DD81-6990-7D94-CA8C916F5E55}"/>
              </a:ext>
            </a:extLst>
          </p:cNvPr>
          <p:cNvSpPr>
            <a:spLocks noGrp="1"/>
          </p:cNvSpPr>
          <p:nvPr>
            <p:ph type="title"/>
          </p:nvPr>
        </p:nvSpPr>
        <p:spPr>
          <a:xfrm>
            <a:off x="1484764" y="1986926"/>
            <a:ext cx="5257793" cy="2057441"/>
          </a:xfrm>
        </p:spPr>
        <p:txBody>
          <a:bodyPr/>
          <a:lstStyle/>
          <a:p>
            <a:r>
              <a:rPr lang="en-US"/>
              <a:t>QUẢN LÝ DỰ ÁN XÂY </a:t>
            </a:r>
            <a:r>
              <a:rPr lang="en-US" dirty="0"/>
              <a:t>DỰNG WEBSITE BÁN GIÀY</a:t>
            </a:r>
          </a:p>
        </p:txBody>
      </p:sp>
      <p:sp>
        <p:nvSpPr>
          <p:cNvPr id="3" name="Text Placeholder 2">
            <a:extLst>
              <a:ext uri="{FF2B5EF4-FFF2-40B4-BE49-F238E27FC236}">
                <a16:creationId xmlns:a16="http://schemas.microsoft.com/office/drawing/2014/main" id="{E301D76E-59FD-5F9B-8746-903ADF495825}"/>
              </a:ext>
            </a:extLst>
          </p:cNvPr>
          <p:cNvSpPr>
            <a:spLocks noGrp="1"/>
          </p:cNvSpPr>
          <p:nvPr>
            <p:ph type="body" sz="quarter" idx="28"/>
          </p:nvPr>
        </p:nvSpPr>
        <p:spPr>
          <a:xfrm>
            <a:off x="1592400" y="4205986"/>
            <a:ext cx="2907881" cy="760288"/>
          </a:xfrm>
        </p:spPr>
        <p:txBody>
          <a:bodyPr/>
          <a:lstStyle/>
          <a:p>
            <a:r>
              <a:rPr lang="en-US" dirty="0" err="1">
                <a:latin typeface="Posterama Text Black (Headings)"/>
                <a:cs typeface="Times New Roman" panose="02020603050405020304" pitchFamily="18" charset="0"/>
              </a:rPr>
              <a:t>Sử</a:t>
            </a:r>
            <a:r>
              <a:rPr lang="en-US" dirty="0">
                <a:latin typeface="Posterama Text Black (Headings)"/>
                <a:cs typeface="Times New Roman" panose="02020603050405020304" pitchFamily="18" charset="0"/>
              </a:rPr>
              <a:t> </a:t>
            </a:r>
            <a:r>
              <a:rPr lang="en-US" dirty="0" err="1">
                <a:latin typeface="Posterama Text Black (Headings)"/>
                <a:cs typeface="Times New Roman" panose="02020603050405020304" pitchFamily="18" charset="0"/>
              </a:rPr>
              <a:t>dụng</a:t>
            </a:r>
            <a:r>
              <a:rPr lang="en-US" dirty="0">
                <a:latin typeface="Posterama Text Black (Headings)"/>
                <a:cs typeface="Times New Roman" panose="02020603050405020304" pitchFamily="18" charset="0"/>
              </a:rPr>
              <a:t> </a:t>
            </a:r>
            <a:r>
              <a:rPr lang="en-US" dirty="0" err="1">
                <a:latin typeface="Posterama Text Black (Headings)"/>
                <a:cs typeface="Times New Roman" panose="02020603050405020304" pitchFamily="18" charset="0"/>
              </a:rPr>
              <a:t>Reactjs</a:t>
            </a:r>
            <a:r>
              <a:rPr lang="en-US" dirty="0">
                <a:latin typeface="Posterama Text Black (Headings)"/>
                <a:cs typeface="Times New Roman" panose="02020603050405020304" pitchFamily="18" charset="0"/>
              </a:rPr>
              <a:t>, Nodejs </a:t>
            </a:r>
            <a:r>
              <a:rPr lang="en-US" dirty="0" err="1">
                <a:latin typeface="Posterama Text Black (Headings)"/>
                <a:cs typeface="Times New Roman" panose="02020603050405020304" pitchFamily="18" charset="0"/>
              </a:rPr>
              <a:t>và</a:t>
            </a:r>
            <a:r>
              <a:rPr lang="en-US" dirty="0">
                <a:latin typeface="Posterama Text Black (Headings)"/>
                <a:cs typeface="Times New Roman" panose="02020603050405020304" pitchFamily="18" charset="0"/>
              </a:rPr>
              <a:t> MySQL</a:t>
            </a:r>
          </a:p>
        </p:txBody>
      </p:sp>
      <p:pic>
        <p:nvPicPr>
          <p:cNvPr id="30" name="Picture Placeholder 29">
            <a:extLst>
              <a:ext uri="{FF2B5EF4-FFF2-40B4-BE49-F238E27FC236}">
                <a16:creationId xmlns:a16="http://schemas.microsoft.com/office/drawing/2014/main" id="{EE9185B2-1836-D7F6-BA6A-FB7E7168CA33}"/>
              </a:ext>
            </a:extLst>
          </p:cNvPr>
          <p:cNvPicPr>
            <a:picLocks noGrp="1" noChangeAspect="1"/>
          </p:cNvPicPr>
          <p:nvPr>
            <p:ph type="pic" sz="quarter" idx="47"/>
          </p:nvPr>
        </p:nvPicPr>
        <p:blipFill>
          <a:blip r:embed="rId2"/>
          <a:srcRect t="4004" b="4004"/>
          <a:stretch>
            <a:fillRect/>
          </a:stretch>
        </p:blipFill>
        <p:spPr/>
      </p:pic>
    </p:spTree>
    <p:extLst>
      <p:ext uri="{BB962C8B-B14F-4D97-AF65-F5344CB8AC3E}">
        <p14:creationId xmlns:p14="http://schemas.microsoft.com/office/powerpoint/2010/main" val="4017958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20</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4" name="Picture 3">
            <a:extLst>
              <a:ext uri="{FF2B5EF4-FFF2-40B4-BE49-F238E27FC236}">
                <a16:creationId xmlns:a16="http://schemas.microsoft.com/office/drawing/2014/main" id="{8A27A2B8-622A-42FC-C54E-7E29BF18D984}"/>
              </a:ext>
            </a:extLst>
          </p:cNvPr>
          <p:cNvPicPr>
            <a:picLocks noChangeAspect="1"/>
          </p:cNvPicPr>
          <p:nvPr/>
        </p:nvPicPr>
        <p:blipFill>
          <a:blip r:embed="rId2"/>
          <a:stretch>
            <a:fillRect/>
          </a:stretch>
        </p:blipFill>
        <p:spPr>
          <a:xfrm>
            <a:off x="68555" y="71718"/>
            <a:ext cx="12054889" cy="5833626"/>
          </a:xfrm>
          <a:prstGeom prst="rect">
            <a:avLst/>
          </a:prstGeom>
        </p:spPr>
      </p:pic>
    </p:spTree>
    <p:extLst>
      <p:ext uri="{BB962C8B-B14F-4D97-AF65-F5344CB8AC3E}">
        <p14:creationId xmlns:p14="http://schemas.microsoft.com/office/powerpoint/2010/main" val="2390393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21</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7" name="Picture 6">
            <a:extLst>
              <a:ext uri="{FF2B5EF4-FFF2-40B4-BE49-F238E27FC236}">
                <a16:creationId xmlns:a16="http://schemas.microsoft.com/office/drawing/2014/main" id="{AF32C4F2-81CA-504D-DBEF-15C74C8205B8}"/>
              </a:ext>
            </a:extLst>
          </p:cNvPr>
          <p:cNvPicPr>
            <a:picLocks noChangeAspect="1"/>
          </p:cNvPicPr>
          <p:nvPr/>
        </p:nvPicPr>
        <p:blipFill>
          <a:blip r:embed="rId2"/>
          <a:stretch>
            <a:fillRect/>
          </a:stretch>
        </p:blipFill>
        <p:spPr>
          <a:xfrm>
            <a:off x="76096" y="0"/>
            <a:ext cx="12039807" cy="5862918"/>
          </a:xfrm>
          <a:prstGeom prst="rect">
            <a:avLst/>
          </a:prstGeom>
        </p:spPr>
      </p:pic>
    </p:spTree>
    <p:extLst>
      <p:ext uri="{BB962C8B-B14F-4D97-AF65-F5344CB8AC3E}">
        <p14:creationId xmlns:p14="http://schemas.microsoft.com/office/powerpoint/2010/main" val="3055919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22</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3" name="Picture 2">
            <a:extLst>
              <a:ext uri="{FF2B5EF4-FFF2-40B4-BE49-F238E27FC236}">
                <a16:creationId xmlns:a16="http://schemas.microsoft.com/office/drawing/2014/main" id="{FD777E86-41C3-E149-B71E-0D4B021F1393}"/>
              </a:ext>
            </a:extLst>
          </p:cNvPr>
          <p:cNvPicPr>
            <a:picLocks noChangeAspect="1"/>
          </p:cNvPicPr>
          <p:nvPr/>
        </p:nvPicPr>
        <p:blipFill>
          <a:blip r:embed="rId2"/>
          <a:stretch>
            <a:fillRect/>
          </a:stretch>
        </p:blipFill>
        <p:spPr>
          <a:xfrm>
            <a:off x="123947" y="107576"/>
            <a:ext cx="11944106" cy="5844988"/>
          </a:xfrm>
          <a:prstGeom prst="rect">
            <a:avLst/>
          </a:prstGeom>
        </p:spPr>
      </p:pic>
    </p:spTree>
    <p:extLst>
      <p:ext uri="{BB962C8B-B14F-4D97-AF65-F5344CB8AC3E}">
        <p14:creationId xmlns:p14="http://schemas.microsoft.com/office/powerpoint/2010/main" val="4192241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23</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3" name="Picture 2">
            <a:extLst>
              <a:ext uri="{FF2B5EF4-FFF2-40B4-BE49-F238E27FC236}">
                <a16:creationId xmlns:a16="http://schemas.microsoft.com/office/drawing/2014/main" id="{65449247-C9B2-E55E-7CEF-48C35845B3B1}"/>
              </a:ext>
            </a:extLst>
          </p:cNvPr>
          <p:cNvPicPr>
            <a:picLocks noChangeAspect="1"/>
          </p:cNvPicPr>
          <p:nvPr/>
        </p:nvPicPr>
        <p:blipFill>
          <a:blip r:embed="rId2"/>
          <a:stretch>
            <a:fillRect/>
          </a:stretch>
        </p:blipFill>
        <p:spPr>
          <a:xfrm>
            <a:off x="0" y="0"/>
            <a:ext cx="12192000" cy="5940853"/>
          </a:xfrm>
          <a:prstGeom prst="rect">
            <a:avLst/>
          </a:prstGeom>
        </p:spPr>
      </p:pic>
    </p:spTree>
    <p:extLst>
      <p:ext uri="{BB962C8B-B14F-4D97-AF65-F5344CB8AC3E}">
        <p14:creationId xmlns:p14="http://schemas.microsoft.com/office/powerpoint/2010/main" val="420689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2C047E-42F3-CBB8-99EE-90618BC5CCB2}"/>
              </a:ext>
            </a:extLst>
          </p:cNvPr>
          <p:cNvSpPr>
            <a:spLocks noGrp="1"/>
          </p:cNvSpPr>
          <p:nvPr>
            <p:ph type="body" sz="quarter" idx="27"/>
          </p:nvPr>
        </p:nvSpPr>
        <p:spPr/>
        <p:txBody>
          <a:bodyPr/>
          <a:lstStyle/>
          <a:p>
            <a:r>
              <a:rPr lang="en-US" dirty="0">
                <a:latin typeface="Posterama Text Black (Headings)"/>
              </a:rPr>
              <a:t>THÁCH THỨC</a:t>
            </a:r>
          </a:p>
        </p:txBody>
      </p:sp>
      <p:sp>
        <p:nvSpPr>
          <p:cNvPr id="3" name="Text Placeholder 2">
            <a:extLst>
              <a:ext uri="{FF2B5EF4-FFF2-40B4-BE49-F238E27FC236}">
                <a16:creationId xmlns:a16="http://schemas.microsoft.com/office/drawing/2014/main" id="{F18253B5-EFA7-4ADF-605B-A7E13B272D18}"/>
              </a:ext>
            </a:extLst>
          </p:cNvPr>
          <p:cNvSpPr>
            <a:spLocks noGrp="1"/>
          </p:cNvSpPr>
          <p:nvPr>
            <p:ph type="body" sz="quarter" idx="28"/>
          </p:nvPr>
        </p:nvSpPr>
        <p:spPr>
          <a:xfrm>
            <a:off x="4550705" y="4246516"/>
            <a:ext cx="2800354" cy="1727103"/>
          </a:xfrm>
        </p:spPr>
        <p:txBody>
          <a:bodyPr/>
          <a:lstStyle/>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API </a:t>
            </a:r>
            <a:r>
              <a:rPr lang="en-US" dirty="0" err="1">
                <a:latin typeface="Roboto" panose="02000000000000000000" pitchFamily="2" charset="0"/>
                <a:ea typeface="Roboto" panose="02000000000000000000" pitchFamily="2" charset="0"/>
              </a:rPr>
              <a:t>hiển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thị</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hình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ảnh</a:t>
            </a:r>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Lấy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của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 </a:t>
            </a: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Thiết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kế</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giao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thân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thiện</a:t>
            </a:r>
            <a:endParaRPr lang="en-US" dirty="0">
              <a:latin typeface="Roboto" panose="02000000000000000000" pitchFamily="2" charset="0"/>
              <a:ea typeface="Roboto" panose="02000000000000000000" pitchFamily="2" charset="0"/>
            </a:endParaRPr>
          </a:p>
        </p:txBody>
      </p:sp>
      <p:sp>
        <p:nvSpPr>
          <p:cNvPr id="5" name="Title 4">
            <a:extLst>
              <a:ext uri="{FF2B5EF4-FFF2-40B4-BE49-F238E27FC236}">
                <a16:creationId xmlns:a16="http://schemas.microsoft.com/office/drawing/2014/main" id="{F4C6A9F7-DEA9-ED67-A2F7-CD233451CE5D}"/>
              </a:ext>
            </a:extLst>
          </p:cNvPr>
          <p:cNvSpPr>
            <a:spLocks noGrp="1"/>
          </p:cNvSpPr>
          <p:nvPr>
            <p:ph type="title"/>
          </p:nvPr>
        </p:nvSpPr>
        <p:spPr/>
        <p:txBody>
          <a:bodyPr/>
          <a:lstStyle/>
          <a:p>
            <a:r>
              <a:rPr lang="en-US" dirty="0"/>
              <a:t>THÁCH THỨC VÀ GIẢI PHÁP TRONG QUÁ TRÌNH LÀM</a:t>
            </a:r>
          </a:p>
        </p:txBody>
      </p:sp>
      <p:sp>
        <p:nvSpPr>
          <p:cNvPr id="6" name="Text Placeholder 5">
            <a:extLst>
              <a:ext uri="{FF2B5EF4-FFF2-40B4-BE49-F238E27FC236}">
                <a16:creationId xmlns:a16="http://schemas.microsoft.com/office/drawing/2014/main" id="{1A160EDC-AF6B-D163-9E5D-DFA8D3832DCC}"/>
              </a:ext>
            </a:extLst>
          </p:cNvPr>
          <p:cNvSpPr>
            <a:spLocks noGrp="1"/>
          </p:cNvSpPr>
          <p:nvPr>
            <p:ph type="body" sz="quarter" idx="52"/>
          </p:nvPr>
        </p:nvSpPr>
        <p:spPr/>
        <p:txBody>
          <a:bodyPr/>
          <a:lstStyle/>
          <a:p>
            <a:r>
              <a:rPr lang="en-US" dirty="0">
                <a:latin typeface="Posterama Text Black (Headings)"/>
              </a:rPr>
              <a:t>GIẢI PHÁP</a:t>
            </a:r>
          </a:p>
        </p:txBody>
      </p:sp>
      <p:sp>
        <p:nvSpPr>
          <p:cNvPr id="7" name="Text Placeholder 6">
            <a:extLst>
              <a:ext uri="{FF2B5EF4-FFF2-40B4-BE49-F238E27FC236}">
                <a16:creationId xmlns:a16="http://schemas.microsoft.com/office/drawing/2014/main" id="{E2E14F3A-4A79-40F8-F418-85ACEC8617EF}"/>
              </a:ext>
            </a:extLst>
          </p:cNvPr>
          <p:cNvSpPr>
            <a:spLocks noGrp="1"/>
          </p:cNvSpPr>
          <p:nvPr>
            <p:ph type="body" sz="quarter" idx="53"/>
          </p:nvPr>
        </p:nvSpPr>
        <p:spPr/>
        <p:txBody>
          <a:bodyPr/>
          <a:lstStyle/>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Truyền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ảnh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bằng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thư</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multer</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Sử</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dụng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phương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pháp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truyền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một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vào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bảng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cơ</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sở</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Sử</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dụng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sự</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độc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lập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của</a:t>
            </a:r>
            <a:r>
              <a:rPr lang="en-US" dirty="0">
                <a:latin typeface="Roboto" panose="02000000000000000000" pitchFamily="2" charset="0"/>
                <a:ea typeface="Roboto" panose="02000000000000000000" pitchFamily="2" charset="0"/>
              </a:rPr>
              <a:t> component </a:t>
            </a:r>
            <a:r>
              <a:rPr lang="en-US" dirty="0" err="1">
                <a:latin typeface="Roboto" panose="02000000000000000000" pitchFamily="2" charset="0"/>
                <a:ea typeface="Roboto" panose="02000000000000000000" pitchFamily="2" charset="0"/>
              </a:rPr>
              <a:t>Reactjs</a:t>
            </a:r>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sp>
        <p:nvSpPr>
          <p:cNvPr id="8" name="Slide Number Placeholder 7">
            <a:extLst>
              <a:ext uri="{FF2B5EF4-FFF2-40B4-BE49-F238E27FC236}">
                <a16:creationId xmlns:a16="http://schemas.microsoft.com/office/drawing/2014/main" id="{B690B08D-2385-AE0C-8AC1-9C2C17ED6DB9}"/>
              </a:ext>
            </a:extLst>
          </p:cNvPr>
          <p:cNvSpPr>
            <a:spLocks noGrp="1"/>
          </p:cNvSpPr>
          <p:nvPr>
            <p:ph type="sldNum" sz="quarter" idx="55"/>
          </p:nvPr>
        </p:nvSpPr>
        <p:spPr/>
        <p:txBody>
          <a:bodyPr/>
          <a:lstStyle/>
          <a:p>
            <a:fld id="{47FEACEE-25B4-4A2D-B147-27296E36371D}" type="slidenum">
              <a:rPr lang="en-US" altLang="zh-CN" smtClean="0"/>
              <a:pPr/>
              <a:t>24</a:t>
            </a:fld>
            <a:endParaRPr lang="en-US" altLang="zh-CN" dirty="0"/>
          </a:p>
        </p:txBody>
      </p:sp>
      <p:pic>
        <p:nvPicPr>
          <p:cNvPr id="13" name="Picture Placeholder 12">
            <a:extLst>
              <a:ext uri="{FF2B5EF4-FFF2-40B4-BE49-F238E27FC236}">
                <a16:creationId xmlns:a16="http://schemas.microsoft.com/office/drawing/2014/main" id="{37A2F568-E51F-7C55-3CCB-6CBB8AAF77F2}"/>
              </a:ext>
            </a:extLst>
          </p:cNvPr>
          <p:cNvPicPr>
            <a:picLocks noGrp="1" noChangeAspect="1"/>
          </p:cNvPicPr>
          <p:nvPr>
            <p:ph type="pic" sz="quarter" idx="51"/>
          </p:nvPr>
        </p:nvPicPr>
        <p:blipFill>
          <a:blip r:embed="rId2"/>
          <a:srcRect t="4550" b="4550"/>
          <a:stretch>
            <a:fillRect/>
          </a:stretch>
        </p:blipFill>
        <p:spPr/>
      </p:pic>
      <p:sp>
        <p:nvSpPr>
          <p:cNvPr id="14" name="Footer Placeholder 3">
            <a:extLst>
              <a:ext uri="{FF2B5EF4-FFF2-40B4-BE49-F238E27FC236}">
                <a16:creationId xmlns:a16="http://schemas.microsoft.com/office/drawing/2014/main" id="{A633BB19-B9FE-CCCE-9E5A-438747A0FFE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2922648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0E6090-814D-83BB-7BA9-C5B7100B6E5F}"/>
              </a:ext>
            </a:extLst>
          </p:cNvPr>
          <p:cNvSpPr>
            <a:spLocks noGrp="1"/>
          </p:cNvSpPr>
          <p:nvPr>
            <p:ph type="body" sz="quarter" idx="27"/>
          </p:nvPr>
        </p:nvSpPr>
        <p:spPr>
          <a:xfrm>
            <a:off x="1295218" y="3705101"/>
            <a:ext cx="2493627" cy="506399"/>
          </a:xfrm>
        </p:spPr>
        <p:txBody>
          <a:bodyPr/>
          <a:lstStyle/>
          <a:p>
            <a:r>
              <a:rPr lang="en-US" b="1" i="0" dirty="0">
                <a:effectLst/>
                <a:latin typeface="Posterama Text Black (Headings)"/>
              </a:rPr>
              <a:t>Trang </a:t>
            </a:r>
            <a:r>
              <a:rPr lang="en-US" b="1" i="0" dirty="0" err="1">
                <a:effectLst/>
                <a:latin typeface="Posterama Text Black (Headings)"/>
              </a:rPr>
              <a:t>Chủ</a:t>
            </a:r>
            <a:r>
              <a:rPr lang="en-US" b="1" i="0" dirty="0">
                <a:effectLst/>
                <a:latin typeface="Posterama Text Black (Headings)"/>
              </a:rPr>
              <a:t> </a:t>
            </a:r>
            <a:r>
              <a:rPr lang="en-US" b="1" i="0" dirty="0" err="1">
                <a:effectLst/>
                <a:latin typeface="Posterama Text Black (Headings)"/>
              </a:rPr>
              <a:t>Thân</a:t>
            </a:r>
            <a:r>
              <a:rPr lang="en-US" b="1" i="0" dirty="0">
                <a:effectLst/>
                <a:latin typeface="Posterama Text Black (Headings)"/>
              </a:rPr>
              <a:t> </a:t>
            </a:r>
            <a:r>
              <a:rPr lang="en-US" b="1" i="0" dirty="0" err="1">
                <a:effectLst/>
                <a:latin typeface="Posterama Text Black (Headings)"/>
              </a:rPr>
              <a:t>Thiện</a:t>
            </a:r>
            <a:endParaRPr lang="en-US" dirty="0">
              <a:latin typeface="Posterama Text Black (Headings)"/>
            </a:endParaRPr>
          </a:p>
        </p:txBody>
      </p:sp>
      <p:sp>
        <p:nvSpPr>
          <p:cNvPr id="3" name="Text Placeholder 2">
            <a:extLst>
              <a:ext uri="{FF2B5EF4-FFF2-40B4-BE49-F238E27FC236}">
                <a16:creationId xmlns:a16="http://schemas.microsoft.com/office/drawing/2014/main" id="{F16A4486-715E-65B7-9140-4033EB32ADC0}"/>
              </a:ext>
            </a:extLst>
          </p:cNvPr>
          <p:cNvSpPr>
            <a:spLocks noGrp="1"/>
          </p:cNvSpPr>
          <p:nvPr>
            <p:ph type="body" sz="quarter" idx="28"/>
          </p:nvPr>
        </p:nvSpPr>
        <p:spPr>
          <a:xfrm>
            <a:off x="1534030" y="4324620"/>
            <a:ext cx="1877575" cy="506399"/>
          </a:xfrm>
        </p:spPr>
        <p:txBody>
          <a:bodyPr/>
          <a:lstStyle/>
          <a:p>
            <a:r>
              <a:rPr lang="en-US" b="0" i="0" dirty="0">
                <a:solidFill>
                  <a:schemeClr val="tx1"/>
                </a:solidFill>
                <a:effectLst/>
                <a:latin typeface="Roboto" panose="02000000000000000000" pitchFamily="2" charset="0"/>
                <a:ea typeface="Roboto" panose="02000000000000000000" pitchFamily="2" charset="0"/>
              </a:rPr>
              <a:t>Giao </a:t>
            </a:r>
            <a:r>
              <a:rPr lang="en-US" b="0" i="0" dirty="0" err="1">
                <a:solidFill>
                  <a:schemeClr val="tx1"/>
                </a:solidFill>
                <a:effectLst/>
                <a:latin typeface="Roboto" panose="02000000000000000000" pitchFamily="2" charset="0"/>
                <a:ea typeface="Roboto" panose="02000000000000000000" pitchFamily="2" charset="0"/>
              </a:rPr>
              <a:t>diện</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trang</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chủ</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thuận</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tiện</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và</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dễ</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sử</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dụng</a:t>
            </a:r>
            <a:r>
              <a:rPr lang="en-US" b="0" i="0" dirty="0">
                <a:solidFill>
                  <a:schemeClr val="tx1"/>
                </a:solidFill>
                <a:effectLst/>
                <a:latin typeface="Roboto" panose="02000000000000000000" pitchFamily="2" charset="0"/>
                <a:ea typeface="Roboto" panose="02000000000000000000" pitchFamily="2" charset="0"/>
              </a:rPr>
              <a:t>.</a:t>
            </a:r>
            <a:endParaRPr lang="en-US" dirty="0">
              <a:solidFill>
                <a:schemeClr val="tx1"/>
              </a:solidFill>
              <a:latin typeface="Roboto" panose="02000000000000000000" pitchFamily="2" charset="0"/>
              <a:ea typeface="Roboto" panose="02000000000000000000" pitchFamily="2" charset="0"/>
            </a:endParaRPr>
          </a:p>
        </p:txBody>
      </p:sp>
      <p:sp>
        <p:nvSpPr>
          <p:cNvPr id="4" name="Text Placeholder 3">
            <a:extLst>
              <a:ext uri="{FF2B5EF4-FFF2-40B4-BE49-F238E27FC236}">
                <a16:creationId xmlns:a16="http://schemas.microsoft.com/office/drawing/2014/main" id="{23D76E11-A540-2EC2-87EC-7473900BCA8D}"/>
              </a:ext>
            </a:extLst>
          </p:cNvPr>
          <p:cNvSpPr>
            <a:spLocks noGrp="1"/>
          </p:cNvSpPr>
          <p:nvPr>
            <p:ph type="body" sz="quarter" idx="38"/>
          </p:nvPr>
        </p:nvSpPr>
        <p:spPr>
          <a:xfrm>
            <a:off x="3857650" y="2312032"/>
            <a:ext cx="2080552" cy="506399"/>
          </a:xfrm>
        </p:spPr>
        <p:txBody>
          <a:bodyPr/>
          <a:lstStyle/>
          <a:p>
            <a:r>
              <a:rPr lang="en-US" b="1" i="0" dirty="0" err="1">
                <a:effectLst/>
                <a:latin typeface="Posterama Text Black (Headings)"/>
              </a:rPr>
              <a:t>Tìm</a:t>
            </a:r>
            <a:r>
              <a:rPr lang="en-US" b="1" i="0" dirty="0">
                <a:effectLst/>
                <a:latin typeface="Posterama Text Black (Headings)"/>
              </a:rPr>
              <a:t> </a:t>
            </a:r>
            <a:r>
              <a:rPr lang="en-US" b="1" i="0" dirty="0" err="1">
                <a:effectLst/>
                <a:latin typeface="Posterama Text Black (Headings)"/>
              </a:rPr>
              <a:t>Kiếm</a:t>
            </a:r>
            <a:r>
              <a:rPr lang="en-US" b="1" i="0" dirty="0">
                <a:effectLst/>
                <a:latin typeface="Posterama Text Black (Headings)"/>
              </a:rPr>
              <a:t> </a:t>
            </a:r>
            <a:r>
              <a:rPr lang="en-US" b="1" i="0" dirty="0" err="1">
                <a:effectLst/>
                <a:latin typeface="Posterama Text Black (Headings)"/>
              </a:rPr>
              <a:t>và</a:t>
            </a:r>
            <a:r>
              <a:rPr lang="en-US" b="1" i="0" dirty="0">
                <a:effectLst/>
                <a:latin typeface="Posterama Text Black (Headings)"/>
              </a:rPr>
              <a:t> </a:t>
            </a:r>
            <a:r>
              <a:rPr lang="en-US" b="1" i="0" dirty="0" err="1">
                <a:effectLst/>
                <a:latin typeface="Posterama Text Black (Headings)"/>
              </a:rPr>
              <a:t>Lọc</a:t>
            </a:r>
            <a:r>
              <a:rPr lang="en-US" b="1" i="0" dirty="0">
                <a:effectLst/>
                <a:latin typeface="Posterama Text Black (Headings)"/>
              </a:rPr>
              <a:t> </a:t>
            </a:r>
            <a:r>
              <a:rPr lang="en-US" b="1" i="0" dirty="0" err="1">
                <a:effectLst/>
                <a:latin typeface="Posterama Text Black (Headings)"/>
              </a:rPr>
              <a:t>Sản</a:t>
            </a:r>
            <a:r>
              <a:rPr lang="en-US" b="1" i="0" dirty="0">
                <a:effectLst/>
                <a:latin typeface="Posterama Text Black (Headings)"/>
              </a:rPr>
              <a:t> </a:t>
            </a:r>
            <a:r>
              <a:rPr lang="en-US" b="1" i="0" dirty="0" err="1">
                <a:effectLst/>
                <a:latin typeface="Posterama Text Black (Headings)"/>
              </a:rPr>
              <a:t>Phẩm</a:t>
            </a:r>
            <a:endParaRPr lang="en-US" dirty="0">
              <a:latin typeface="Posterama Text Black (Headings)"/>
            </a:endParaRPr>
          </a:p>
        </p:txBody>
      </p:sp>
      <p:sp>
        <p:nvSpPr>
          <p:cNvPr id="5" name="Text Placeholder 4">
            <a:extLst>
              <a:ext uri="{FF2B5EF4-FFF2-40B4-BE49-F238E27FC236}">
                <a16:creationId xmlns:a16="http://schemas.microsoft.com/office/drawing/2014/main" id="{4563D135-18A6-0968-8092-67332697656C}"/>
              </a:ext>
            </a:extLst>
          </p:cNvPr>
          <p:cNvSpPr>
            <a:spLocks noGrp="1"/>
          </p:cNvSpPr>
          <p:nvPr>
            <p:ph type="body" sz="quarter" idx="39"/>
          </p:nvPr>
        </p:nvSpPr>
        <p:spPr>
          <a:xfrm>
            <a:off x="3906000" y="2800475"/>
            <a:ext cx="1983852" cy="1205058"/>
          </a:xfrm>
        </p:spPr>
        <p:txBody>
          <a:bodyPr/>
          <a:lstStyle/>
          <a:p>
            <a:r>
              <a:rPr lang="en-US" sz="1350" b="0" i="0" dirty="0" err="1">
                <a:solidFill>
                  <a:schemeClr val="tx1"/>
                </a:solidFill>
                <a:effectLst/>
                <a:latin typeface="Roboto" panose="02000000000000000000" pitchFamily="2" charset="0"/>
                <a:ea typeface="Roboto" panose="02000000000000000000" pitchFamily="2" charset="0"/>
              </a:rPr>
              <a:t>Công</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cụ</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tìm</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kiếm</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nhanh</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chóng</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và</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chính</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xác</a:t>
            </a:r>
            <a:r>
              <a:rPr lang="en-US" sz="1350" b="0" i="0" dirty="0">
                <a:solidFill>
                  <a:schemeClr val="tx1"/>
                </a:solidFill>
                <a:effectLst/>
                <a:latin typeface="Roboto" panose="02000000000000000000" pitchFamily="2" charset="0"/>
                <a:ea typeface="Roboto" panose="02000000000000000000" pitchFamily="2" charset="0"/>
              </a:rPr>
              <a:t>.</a:t>
            </a:r>
            <a:r>
              <a:rPr lang="vi-VN" sz="1350" b="0" i="0" dirty="0">
                <a:solidFill>
                  <a:schemeClr val="tx1"/>
                </a:solidFill>
                <a:effectLst/>
                <a:latin typeface="Roboto" panose="02000000000000000000" pitchFamily="2" charset="0"/>
                <a:ea typeface="Roboto" panose="02000000000000000000" pitchFamily="2" charset="0"/>
              </a:rPr>
              <a:t> Khả năng lọc sản phẩm dựa trên nhiều tiêu chí như giá, thương hiệu</a:t>
            </a:r>
            <a:endParaRPr lang="en-US" sz="1350" dirty="0">
              <a:solidFill>
                <a:schemeClr val="tx1"/>
              </a:solidFill>
              <a:latin typeface="Roboto" panose="02000000000000000000" pitchFamily="2" charset="0"/>
              <a:ea typeface="Roboto" panose="02000000000000000000" pitchFamily="2" charset="0"/>
            </a:endParaRPr>
          </a:p>
        </p:txBody>
      </p:sp>
      <p:sp>
        <p:nvSpPr>
          <p:cNvPr id="6" name="Text Placeholder 5">
            <a:extLst>
              <a:ext uri="{FF2B5EF4-FFF2-40B4-BE49-F238E27FC236}">
                <a16:creationId xmlns:a16="http://schemas.microsoft.com/office/drawing/2014/main" id="{56CF099A-4A44-C9E3-81CE-A3F5430836F7}"/>
              </a:ext>
            </a:extLst>
          </p:cNvPr>
          <p:cNvSpPr>
            <a:spLocks noGrp="1"/>
          </p:cNvSpPr>
          <p:nvPr>
            <p:ph type="body" sz="quarter" idx="40"/>
          </p:nvPr>
        </p:nvSpPr>
        <p:spPr>
          <a:xfrm>
            <a:off x="5054091" y="4324620"/>
            <a:ext cx="1983852" cy="506399"/>
          </a:xfrm>
        </p:spPr>
        <p:txBody>
          <a:bodyPr/>
          <a:lstStyle/>
          <a:p>
            <a:r>
              <a:rPr lang="vi-VN" b="1" i="0" dirty="0">
                <a:effectLst/>
                <a:latin typeface="Posterama Text Black (Headings)"/>
              </a:rPr>
              <a:t>Quản Lý Đơn Hàng</a:t>
            </a:r>
            <a:endParaRPr lang="en-US" dirty="0">
              <a:latin typeface="Posterama Text Black (Headings)"/>
            </a:endParaRPr>
          </a:p>
        </p:txBody>
      </p:sp>
      <p:sp>
        <p:nvSpPr>
          <p:cNvPr id="7" name="Text Placeholder 6">
            <a:extLst>
              <a:ext uri="{FF2B5EF4-FFF2-40B4-BE49-F238E27FC236}">
                <a16:creationId xmlns:a16="http://schemas.microsoft.com/office/drawing/2014/main" id="{BFBBD653-5BB6-7817-FB7F-90FA93B94355}"/>
              </a:ext>
            </a:extLst>
          </p:cNvPr>
          <p:cNvSpPr>
            <a:spLocks noGrp="1"/>
          </p:cNvSpPr>
          <p:nvPr>
            <p:ph type="body" sz="quarter" idx="41"/>
          </p:nvPr>
        </p:nvSpPr>
        <p:spPr>
          <a:xfrm>
            <a:off x="5107229" y="4900284"/>
            <a:ext cx="1877575" cy="506399"/>
          </a:xfrm>
        </p:spPr>
        <p:txBody>
          <a:bodyPr/>
          <a:lstStyle/>
          <a:p>
            <a:r>
              <a:rPr lang="en-US" dirty="0">
                <a:latin typeface="Roboto" panose="02000000000000000000" pitchFamily="2" charset="0"/>
                <a:ea typeface="Roboto" panose="02000000000000000000" pitchFamily="2" charset="0"/>
              </a:rPr>
              <a:t>Thông </a:t>
            </a:r>
            <a:r>
              <a:rPr lang="en-US" dirty="0" err="1">
                <a:latin typeface="Roboto" panose="02000000000000000000" pitchFamily="2" charset="0"/>
                <a:ea typeface="Roboto" panose="02000000000000000000" pitchFamily="2" charset="0"/>
              </a:rPr>
              <a:t>báo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trạng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thái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thông</a:t>
            </a:r>
            <a:r>
              <a:rPr lang="en-US" dirty="0">
                <a:latin typeface="Roboto" panose="02000000000000000000" pitchFamily="2" charset="0"/>
                <a:ea typeface="Roboto" panose="02000000000000000000" pitchFamily="2" charset="0"/>
              </a:rPr>
              <a:t> tin </a:t>
            </a:r>
            <a:r>
              <a:rPr lang="en-US" dirty="0" err="1">
                <a:latin typeface="Roboto" panose="02000000000000000000" pitchFamily="2" charset="0"/>
                <a:ea typeface="Roboto" panose="02000000000000000000" pitchFamily="2" charset="0"/>
              </a:rPr>
              <a:t>đơn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chi </a:t>
            </a:r>
            <a:r>
              <a:rPr lang="en-US" dirty="0" err="1">
                <a:latin typeface="Roboto" panose="02000000000000000000" pitchFamily="2" charset="0"/>
                <a:ea typeface="Roboto" panose="02000000000000000000" pitchFamily="2" charset="0"/>
              </a:rPr>
              <a:t>tiết</a:t>
            </a:r>
            <a:endParaRPr lang="en-US" dirty="0">
              <a:latin typeface="Roboto" panose="02000000000000000000" pitchFamily="2" charset="0"/>
              <a:ea typeface="Roboto" panose="02000000000000000000" pitchFamily="2" charset="0"/>
            </a:endParaRPr>
          </a:p>
        </p:txBody>
      </p:sp>
      <p:sp>
        <p:nvSpPr>
          <p:cNvPr id="8" name="Text Placeholder 7">
            <a:extLst>
              <a:ext uri="{FF2B5EF4-FFF2-40B4-BE49-F238E27FC236}">
                <a16:creationId xmlns:a16="http://schemas.microsoft.com/office/drawing/2014/main" id="{9B364D97-E70A-ED25-3F9D-0D3CBB4F67DF}"/>
              </a:ext>
            </a:extLst>
          </p:cNvPr>
          <p:cNvSpPr>
            <a:spLocks noGrp="1"/>
          </p:cNvSpPr>
          <p:nvPr>
            <p:ph type="body" sz="quarter" idx="42"/>
          </p:nvPr>
        </p:nvSpPr>
        <p:spPr>
          <a:xfrm>
            <a:off x="7496926" y="4544758"/>
            <a:ext cx="1877575" cy="506399"/>
          </a:xfrm>
        </p:spPr>
        <p:txBody>
          <a:bodyPr/>
          <a:lstStyle/>
          <a:p>
            <a:r>
              <a:rPr lang="en-US" dirty="0" err="1">
                <a:latin typeface="Posterama Text Black (Headings)"/>
              </a:rPr>
              <a:t>Quản</a:t>
            </a:r>
            <a:r>
              <a:rPr lang="en-US" dirty="0">
                <a:latin typeface="Posterama Text Black (Headings)"/>
              </a:rPr>
              <a:t> </a:t>
            </a:r>
            <a:r>
              <a:rPr lang="en-US" dirty="0" err="1">
                <a:latin typeface="Posterama Text Black (Headings)"/>
              </a:rPr>
              <a:t>lý</a:t>
            </a:r>
            <a:r>
              <a:rPr lang="en-US" dirty="0">
                <a:latin typeface="Posterama Text Black (Headings)"/>
              </a:rPr>
              <a:t> </a:t>
            </a:r>
            <a:r>
              <a:rPr lang="en-US" dirty="0" err="1">
                <a:latin typeface="Posterama Text Black (Headings)"/>
              </a:rPr>
              <a:t>số</a:t>
            </a:r>
            <a:r>
              <a:rPr lang="en-US" dirty="0">
                <a:latin typeface="Posterama Text Black (Headings)"/>
              </a:rPr>
              <a:t> </a:t>
            </a:r>
            <a:r>
              <a:rPr lang="en-US" dirty="0" err="1">
                <a:latin typeface="Posterama Text Black (Headings)"/>
              </a:rPr>
              <a:t>lượng</a:t>
            </a:r>
            <a:r>
              <a:rPr lang="en-US" dirty="0">
                <a:latin typeface="Posterama Text Black (Headings)"/>
              </a:rPr>
              <a:t> </a:t>
            </a:r>
            <a:r>
              <a:rPr lang="en-US" dirty="0" err="1">
                <a:latin typeface="Posterama Text Black (Headings)"/>
              </a:rPr>
              <a:t>giày</a:t>
            </a:r>
            <a:endParaRPr lang="en-US" dirty="0">
              <a:latin typeface="Posterama Text Black (Headings)"/>
            </a:endParaRPr>
          </a:p>
        </p:txBody>
      </p:sp>
      <p:sp>
        <p:nvSpPr>
          <p:cNvPr id="9" name="Text Placeholder 8">
            <a:extLst>
              <a:ext uri="{FF2B5EF4-FFF2-40B4-BE49-F238E27FC236}">
                <a16:creationId xmlns:a16="http://schemas.microsoft.com/office/drawing/2014/main" id="{3C24F48B-CC48-E3F2-D883-5CDFC5BEADF4}"/>
              </a:ext>
            </a:extLst>
          </p:cNvPr>
          <p:cNvSpPr>
            <a:spLocks noGrp="1"/>
          </p:cNvSpPr>
          <p:nvPr>
            <p:ph type="body" sz="quarter" idx="43"/>
          </p:nvPr>
        </p:nvSpPr>
        <p:spPr>
          <a:xfrm>
            <a:off x="7501941" y="5051157"/>
            <a:ext cx="1877575" cy="838655"/>
          </a:xfrm>
        </p:spPr>
        <p:txBody>
          <a:bodyPr/>
          <a:lstStyle/>
          <a:p>
            <a:r>
              <a:rPr lang="en-US" dirty="0" err="1">
                <a:latin typeface="Roboto" panose="02000000000000000000" pitchFamily="2" charset="0"/>
                <a:ea typeface="Roboto" panose="02000000000000000000" pitchFamily="2" charset="0"/>
              </a:rPr>
              <a:t>Thêm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sửa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xóa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phẩm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quản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lý</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số</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lượng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trong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kho</a:t>
            </a:r>
            <a:endParaRPr lang="en-US" dirty="0">
              <a:latin typeface="Roboto" panose="02000000000000000000" pitchFamily="2" charset="0"/>
              <a:ea typeface="Roboto" panose="02000000000000000000" pitchFamily="2" charset="0"/>
            </a:endParaRPr>
          </a:p>
        </p:txBody>
      </p:sp>
      <p:sp>
        <p:nvSpPr>
          <p:cNvPr id="10" name="Text Placeholder 9">
            <a:extLst>
              <a:ext uri="{FF2B5EF4-FFF2-40B4-BE49-F238E27FC236}">
                <a16:creationId xmlns:a16="http://schemas.microsoft.com/office/drawing/2014/main" id="{0E1E74AC-5144-6306-2B9B-488ACBDB3F79}"/>
              </a:ext>
            </a:extLst>
          </p:cNvPr>
          <p:cNvSpPr>
            <a:spLocks noGrp="1"/>
          </p:cNvSpPr>
          <p:nvPr>
            <p:ph type="body" sz="quarter" idx="44"/>
          </p:nvPr>
        </p:nvSpPr>
        <p:spPr/>
        <p:txBody>
          <a:bodyPr/>
          <a:lstStyle/>
          <a:p>
            <a:r>
              <a:rPr lang="en-US" dirty="0" err="1">
                <a:latin typeface="Posterama Text Black (Headings)"/>
              </a:rPr>
              <a:t>Độ</a:t>
            </a:r>
            <a:r>
              <a:rPr lang="en-US" dirty="0">
                <a:latin typeface="Posterama Text Black (Headings)"/>
              </a:rPr>
              <a:t> </a:t>
            </a:r>
            <a:r>
              <a:rPr lang="en-US" dirty="0" err="1">
                <a:latin typeface="Posterama Text Black (Headings)"/>
              </a:rPr>
              <a:t>Ổn</a:t>
            </a:r>
            <a:r>
              <a:rPr lang="en-US" dirty="0">
                <a:latin typeface="Posterama Text Black (Headings)"/>
              </a:rPr>
              <a:t> </a:t>
            </a:r>
            <a:r>
              <a:rPr lang="en-US" dirty="0" err="1">
                <a:latin typeface="Posterama Text Black (Headings)"/>
              </a:rPr>
              <a:t>Định</a:t>
            </a:r>
            <a:r>
              <a:rPr lang="en-US" dirty="0">
                <a:latin typeface="Posterama Text Black (Headings)"/>
              </a:rPr>
              <a:t> </a:t>
            </a:r>
            <a:r>
              <a:rPr lang="en-US" dirty="0" err="1">
                <a:latin typeface="Posterama Text Black (Headings)"/>
              </a:rPr>
              <a:t>và</a:t>
            </a:r>
            <a:r>
              <a:rPr lang="en-US" dirty="0">
                <a:latin typeface="Posterama Text Black (Headings)"/>
              </a:rPr>
              <a:t> </a:t>
            </a:r>
            <a:r>
              <a:rPr lang="en-US" dirty="0" err="1">
                <a:latin typeface="Posterama Text Black (Headings)"/>
              </a:rPr>
              <a:t>Tốc</a:t>
            </a:r>
            <a:r>
              <a:rPr lang="en-US" dirty="0">
                <a:latin typeface="Posterama Text Black (Headings)"/>
              </a:rPr>
              <a:t> </a:t>
            </a:r>
            <a:r>
              <a:rPr lang="en-US" dirty="0" err="1">
                <a:latin typeface="Posterama Text Black (Headings)"/>
              </a:rPr>
              <a:t>Độ</a:t>
            </a:r>
            <a:r>
              <a:rPr lang="en-US" dirty="0">
                <a:latin typeface="Posterama Text Black (Headings)"/>
              </a:rPr>
              <a:t> </a:t>
            </a:r>
            <a:r>
              <a:rPr lang="en-US" dirty="0" err="1">
                <a:latin typeface="Posterama Text Black (Headings)"/>
              </a:rPr>
              <a:t>Nhanh</a:t>
            </a:r>
            <a:endParaRPr lang="en-US" dirty="0">
              <a:latin typeface="Posterama Text Black (Headings)"/>
            </a:endParaRPr>
          </a:p>
        </p:txBody>
      </p:sp>
      <p:sp>
        <p:nvSpPr>
          <p:cNvPr id="11" name="Text Placeholder 10">
            <a:extLst>
              <a:ext uri="{FF2B5EF4-FFF2-40B4-BE49-F238E27FC236}">
                <a16:creationId xmlns:a16="http://schemas.microsoft.com/office/drawing/2014/main" id="{70DE2D89-8324-BCAF-8A26-428BBC943404}"/>
              </a:ext>
            </a:extLst>
          </p:cNvPr>
          <p:cNvSpPr>
            <a:spLocks noGrp="1"/>
          </p:cNvSpPr>
          <p:nvPr>
            <p:ph type="body" sz="quarter" idx="45"/>
          </p:nvPr>
        </p:nvSpPr>
        <p:spPr/>
        <p:txBody>
          <a:bodyPr/>
          <a:lstStyle/>
          <a:p>
            <a:r>
              <a:rPr lang="vi-VN" b="0" i="0" dirty="0">
                <a:solidFill>
                  <a:schemeClr val="tx1"/>
                </a:solidFill>
                <a:effectLst/>
                <a:latin typeface="Roboto" panose="02000000000000000000" pitchFamily="2" charset="0"/>
                <a:ea typeface="Roboto" panose="02000000000000000000" pitchFamily="2" charset="0"/>
              </a:rPr>
              <a:t>Trang web thương mại điện tử hoạt động ổn định và có tốc độ nhanh</a:t>
            </a:r>
            <a:br>
              <a:rPr lang="en-US" b="0" i="0" dirty="0">
                <a:solidFill>
                  <a:schemeClr val="tx1"/>
                </a:solidFill>
                <a:effectLst/>
                <a:latin typeface="Roboto" panose="02000000000000000000" pitchFamily="2" charset="0"/>
                <a:ea typeface="Roboto" panose="02000000000000000000" pitchFamily="2" charset="0"/>
              </a:rPr>
            </a:br>
            <a:endParaRPr lang="en-US" dirty="0">
              <a:solidFill>
                <a:schemeClr val="tx1"/>
              </a:solidFill>
              <a:latin typeface="Roboto" panose="02000000000000000000" pitchFamily="2" charset="0"/>
              <a:ea typeface="Roboto" panose="02000000000000000000" pitchFamily="2" charset="0"/>
            </a:endParaRPr>
          </a:p>
        </p:txBody>
      </p:sp>
      <p:sp>
        <p:nvSpPr>
          <p:cNvPr id="12" name="Title 11">
            <a:extLst>
              <a:ext uri="{FF2B5EF4-FFF2-40B4-BE49-F238E27FC236}">
                <a16:creationId xmlns:a16="http://schemas.microsoft.com/office/drawing/2014/main" id="{786B76E8-2D66-00A9-A759-FB7200F7DCB7}"/>
              </a:ext>
            </a:extLst>
          </p:cNvPr>
          <p:cNvSpPr>
            <a:spLocks noGrp="1"/>
          </p:cNvSpPr>
          <p:nvPr>
            <p:ph type="title"/>
          </p:nvPr>
        </p:nvSpPr>
        <p:spPr/>
        <p:txBody>
          <a:bodyPr/>
          <a:lstStyle/>
          <a:p>
            <a:r>
              <a:rPr lang="en-US" dirty="0"/>
              <a:t>KẾT QUẢ ĐẠT ĐƯỢC</a:t>
            </a:r>
          </a:p>
        </p:txBody>
      </p:sp>
      <p:sp>
        <p:nvSpPr>
          <p:cNvPr id="14" name="Slide Number Placeholder 13">
            <a:extLst>
              <a:ext uri="{FF2B5EF4-FFF2-40B4-BE49-F238E27FC236}">
                <a16:creationId xmlns:a16="http://schemas.microsoft.com/office/drawing/2014/main" id="{01BE4590-7CCE-F68E-6526-53FB2DE43CAB}"/>
              </a:ext>
            </a:extLst>
          </p:cNvPr>
          <p:cNvSpPr>
            <a:spLocks noGrp="1"/>
          </p:cNvSpPr>
          <p:nvPr>
            <p:ph type="sldNum" sz="quarter" idx="47"/>
          </p:nvPr>
        </p:nvSpPr>
        <p:spPr/>
        <p:txBody>
          <a:bodyPr/>
          <a:lstStyle/>
          <a:p>
            <a:fld id="{47FEACEE-25B4-4A2D-B147-27296E36371D}" type="slidenum">
              <a:rPr lang="en-US" altLang="zh-CN" smtClean="0"/>
              <a:pPr/>
              <a:t>25</a:t>
            </a:fld>
            <a:endParaRPr lang="en-US" altLang="zh-CN" dirty="0"/>
          </a:p>
        </p:txBody>
      </p:sp>
      <p:sp>
        <p:nvSpPr>
          <p:cNvPr id="15" name="Footer Placeholder 3">
            <a:extLst>
              <a:ext uri="{FF2B5EF4-FFF2-40B4-BE49-F238E27FC236}">
                <a16:creationId xmlns:a16="http://schemas.microsoft.com/office/drawing/2014/main" id="{EED5B320-EDF9-FEA5-3B00-E88B0F4799C8}"/>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235399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p:txBody>
          <a:bodyPr/>
          <a:lstStyle/>
          <a:p>
            <a:r>
              <a:rPr lang="en-US" altLang="zh-CN" dirty="0"/>
              <a:t>HƯỚNG PHÁT TRIỂN</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p:txBody>
          <a:bodyPr/>
          <a:lstStyle/>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Tài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khoản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người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dùng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Người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có</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thể</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đăng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nhập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lên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được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lưu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thông</a:t>
            </a:r>
            <a:r>
              <a:rPr lang="en-US" dirty="0">
                <a:latin typeface="Roboto" panose="02000000000000000000" pitchFamily="2" charset="0"/>
                <a:ea typeface="Roboto" panose="02000000000000000000" pitchFamily="2" charset="0"/>
              </a:rPr>
              <a:t> tin </a:t>
            </a:r>
            <a:r>
              <a:rPr lang="en-US" dirty="0" err="1">
                <a:latin typeface="Roboto" panose="02000000000000000000" pitchFamily="2" charset="0"/>
                <a:ea typeface="Roboto" panose="02000000000000000000" pitchFamily="2" charset="0"/>
              </a:rPr>
              <a:t>tiện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đăng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nhập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tiếp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theo.</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Mở</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rộng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thêm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chức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năng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viết</a:t>
            </a:r>
            <a:r>
              <a:rPr lang="en-US" dirty="0">
                <a:latin typeface="Roboto" panose="02000000000000000000" pitchFamily="2" charset="0"/>
                <a:ea typeface="Roboto" panose="02000000000000000000" pitchFamily="2" charset="0"/>
              </a:rPr>
              <a:t> blog </a:t>
            </a:r>
            <a:r>
              <a:rPr lang="en-US" dirty="0" err="1">
                <a:latin typeface="Roboto" panose="02000000000000000000" pitchFamily="2" charset="0"/>
                <a:ea typeface="Roboto" panose="02000000000000000000" pitchFamily="2" charset="0"/>
              </a:rPr>
              <a:t>cho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người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quản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trị</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Thiết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kế</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giao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dành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cho</a:t>
            </a:r>
            <a:r>
              <a:rPr lang="en-US" dirty="0">
                <a:latin typeface="Roboto" panose="02000000000000000000" pitchFamily="2" charset="0"/>
                <a:ea typeface="Roboto" panose="02000000000000000000" pitchFamily="2" charset="0"/>
              </a:rPr>
              <a:t> di </a:t>
            </a:r>
            <a:r>
              <a:rPr lang="en-US" dirty="0" err="1">
                <a:latin typeface="Roboto" panose="02000000000000000000" pitchFamily="2" charset="0"/>
                <a:ea typeface="Roboto" panose="02000000000000000000" pitchFamily="2" charset="0"/>
              </a:rPr>
              <a:t>động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máy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tính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bảng</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Khách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có</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thể</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trò</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truyện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với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người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quản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trị</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endParaRPr lang="en-US" dirty="0">
              <a:latin typeface="Roboto" panose="02000000000000000000" pitchFamily="2" charset="0"/>
              <a:ea typeface="Roboto" panose="02000000000000000000" pitchFamily="2" charset="0"/>
            </a:endParaRPr>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26</a:t>
            </a:fld>
            <a:endParaRPr lang="en-US" altLang="zh-CN" dirty="0"/>
          </a:p>
        </p:txBody>
      </p:sp>
      <p:sp>
        <p:nvSpPr>
          <p:cNvPr id="2" name="Footer Placeholder 3">
            <a:extLst>
              <a:ext uri="{FF2B5EF4-FFF2-40B4-BE49-F238E27FC236}">
                <a16:creationId xmlns:a16="http://schemas.microsoft.com/office/drawing/2014/main" id="{08EBFDD7-53B5-BAB3-CED2-D4F549FC00B0}"/>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4157533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96000" y="3085158"/>
            <a:ext cx="5055698" cy="687683"/>
          </a:xfrm>
        </p:spPr>
        <p:txBody>
          <a:bodyPr/>
          <a:lstStyle/>
          <a:p>
            <a:r>
              <a:rPr lang="en-US" sz="5000"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a:xfrm>
            <a:off x="2781842" y="2550231"/>
            <a:ext cx="1465840" cy="1289394"/>
          </a:xfrm>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4F2C58-0777-6519-62FB-4B2670B8D262}"/>
              </a:ext>
            </a:extLst>
          </p:cNvPr>
          <p:cNvSpPr>
            <a:spLocks noGrp="1"/>
          </p:cNvSpPr>
          <p:nvPr>
            <p:ph type="sldNum" sz="quarter" idx="12"/>
          </p:nvPr>
        </p:nvSpPr>
        <p:spPr/>
        <p:txBody>
          <a:bodyPr/>
          <a:lstStyle/>
          <a:p>
            <a:fld id="{D5F9BE7B-8C6A-4521-AC0D-F4FAD6600991}" type="slidenum">
              <a:rPr lang="en-US" smtClean="0"/>
              <a:t>28</a:t>
            </a:fld>
            <a:endParaRPr lang="en-US"/>
          </a:p>
        </p:txBody>
      </p:sp>
      <p:pic>
        <p:nvPicPr>
          <p:cNvPr id="8" name="Picture 7">
            <a:extLst>
              <a:ext uri="{FF2B5EF4-FFF2-40B4-BE49-F238E27FC236}">
                <a16:creationId xmlns:a16="http://schemas.microsoft.com/office/drawing/2014/main" id="{8C344E44-F838-A1AF-526D-B3C4EA9B201C}"/>
              </a:ext>
            </a:extLst>
          </p:cNvPr>
          <p:cNvPicPr>
            <a:picLocks noChangeAspect="1"/>
          </p:cNvPicPr>
          <p:nvPr/>
        </p:nvPicPr>
        <p:blipFill>
          <a:blip r:embed="rId2"/>
          <a:stretch>
            <a:fillRect/>
          </a:stretch>
        </p:blipFill>
        <p:spPr>
          <a:xfrm>
            <a:off x="4167187" y="0"/>
            <a:ext cx="3857625" cy="6858000"/>
          </a:xfrm>
          <a:prstGeom prst="rect">
            <a:avLst/>
          </a:prstGeom>
        </p:spPr>
      </p:pic>
    </p:spTree>
    <p:extLst>
      <p:ext uri="{BB962C8B-B14F-4D97-AF65-F5344CB8AC3E}">
        <p14:creationId xmlns:p14="http://schemas.microsoft.com/office/powerpoint/2010/main" val="2169087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NỘI DUNG</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latin typeface="Roboto" panose="02000000000000000000" pitchFamily="2" charset="0"/>
                <a:ea typeface="Roboto" panose="02000000000000000000" pitchFamily="2" charset="0"/>
              </a:rPr>
              <a:t>GIỚI THIỆU</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latin typeface="Roboto" panose="02000000000000000000" pitchFamily="2" charset="0"/>
                <a:ea typeface="Roboto" panose="02000000000000000000" pitchFamily="2" charset="0"/>
              </a:rPr>
              <a:t>NỀN TẢNG</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CÔNG NGHỆ</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latin typeface="Roboto" panose="02000000000000000000" pitchFamily="2" charset="0"/>
                <a:ea typeface="Roboto" panose="02000000000000000000" pitchFamily="2" charset="0"/>
              </a:rPr>
              <a:t>KIẾN TRÚC HỆ THỐNG</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latin typeface="Roboto" panose="02000000000000000000" pitchFamily="2" charset="0"/>
                <a:ea typeface="Roboto" panose="02000000000000000000" pitchFamily="2" charset="0"/>
              </a:rPr>
              <a:t>HIỆN THỰC HÓA NGHIÊN CỨU</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latin typeface="Roboto" panose="02000000000000000000" pitchFamily="2" charset="0"/>
                <a:ea typeface="Roboto" panose="02000000000000000000" pitchFamily="2" charset="0"/>
              </a:rPr>
              <a:t>KẾT LUẬN</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dirty="0">
                <a:latin typeface="Roboto" panose="02000000000000000000" pitchFamily="2" charset="0"/>
                <a:ea typeface="Roboto" panose="02000000000000000000" pitchFamily="2" charset="0"/>
              </a:rPr>
              <a:t>XÂY DỰNG WESBITE THƯƠNG MẠI ĐIỆN TỬ BÁN GIÀY</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dirty="0"/>
              <a:t>GIỚI THIỆU</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3435545"/>
            <a:ext cx="4260180" cy="2068784"/>
          </a:xfrm>
        </p:spPr>
        <p:txBody>
          <a:bodyPr/>
          <a:lstStyle/>
          <a:p>
            <a:r>
              <a:rPr lang="vi-VN" dirty="0">
                <a:latin typeface="Roboto" panose="02000000000000000000" pitchFamily="2" charset="0"/>
                <a:ea typeface="Roboto" panose="02000000000000000000" pitchFamily="2" charset="0"/>
              </a:rPr>
              <a:t>Ngày nay, với sự phát triển mạnh mẽ của công nghệ thông tin và truyền thông đa phương tiện đã góp phần tạo điều kiện thuận lợi cho nhiều lĩnh vực kinh 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các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nghiệp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nào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nắm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bắt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được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cơ</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hội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đó</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sẽ</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góp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không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nhỏ</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tăng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của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nghiệp</a:t>
            </a:r>
            <a:r>
              <a:rPr lang="en-US" dirty="0">
                <a:latin typeface="Roboto" panose="02000000000000000000" pitchFamily="2" charset="0"/>
                <a:ea typeface="Roboto" panose="02000000000000000000" pitchFamily="2" charset="0"/>
              </a:rPr>
              <a:t>. </a:t>
            </a:r>
          </a:p>
          <a:p>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xây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dựng</a:t>
            </a:r>
            <a:r>
              <a:rPr lang="en-US" dirty="0">
                <a:latin typeface="Roboto" panose="02000000000000000000" pitchFamily="2" charset="0"/>
                <a:ea typeface="Roboto" panose="02000000000000000000" pitchFamily="2" charset="0"/>
              </a:rPr>
              <a:t> website </a:t>
            </a:r>
            <a:r>
              <a:rPr lang="en-US" dirty="0" err="1">
                <a:latin typeface="Roboto" panose="02000000000000000000" pitchFamily="2" charset="0"/>
                <a:ea typeface="Roboto" panose="02000000000000000000" pitchFamily="2" charset="0"/>
              </a:rPr>
              <a:t>thương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mại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tử</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một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điều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thiết</a:t>
            </a:r>
            <a:endParaRPr lang="en-US" dirty="0">
              <a:latin typeface="Roboto" panose="02000000000000000000" pitchFamily="2" charset="0"/>
              <a:ea typeface="Roboto" panose="02000000000000000000" pitchFamily="2" charset="0"/>
            </a:endParaRP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dirty="0">
                <a:latin typeface="Roboto" panose="02000000000000000000" pitchFamily="2" charset="0"/>
                <a:ea typeface="Roboto" panose="02000000000000000000" pitchFamily="2" charset="0"/>
              </a:rPr>
              <a:t>XÂY DỰNG WESBITE THƯƠNG MẠI ĐIỆN TỬ BÁN GIÀY</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Tree>
    <p:extLst>
      <p:ext uri="{BB962C8B-B14F-4D97-AF65-F5344CB8AC3E}">
        <p14:creationId xmlns:p14="http://schemas.microsoft.com/office/powerpoint/2010/main" val="77554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95999" y="1510439"/>
            <a:ext cx="4669613" cy="1688906"/>
          </a:xfrm>
        </p:spPr>
        <p:txBody>
          <a:bodyPr/>
          <a:lstStyle/>
          <a:p>
            <a:r>
              <a:rPr lang="en-US" sz="3500" dirty="0">
                <a:latin typeface="Posterama Text Black (Headings)"/>
              </a:rPr>
              <a:t>NỀN TẢNG CÔNG NGHỆ</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6095999" y="3303494"/>
            <a:ext cx="4835237" cy="1637961"/>
          </a:xfrm>
        </p:spPr>
        <p:txBody>
          <a:bodyPr/>
          <a:lstStyle/>
          <a:p>
            <a:r>
              <a:rPr lang="en-US" sz="2500">
                <a:latin typeface="Posterama Text Black (Headings)"/>
              </a:rPr>
              <a:t>Jira, Scrum, Reactjs</a:t>
            </a:r>
            <a:r>
              <a:rPr lang="en-US" sz="2500" dirty="0">
                <a:latin typeface="Posterama Text Black (Headings)"/>
              </a:rPr>
              <a:t>, Nodejs, MySQL</a:t>
            </a:r>
          </a:p>
          <a:p>
            <a:endParaRPr lang="en-US" dirty="0"/>
          </a:p>
          <a:p>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dirty="0">
                <a:latin typeface="Roboto" panose="02000000000000000000" pitchFamily="2" charset="0"/>
                <a:ea typeface="Roboto" panose="02000000000000000000" pitchFamily="2" charset="0"/>
              </a:rPr>
              <a:t>XÂY DỰNG WESBITE THƯƠNG MẠI ĐIỆN TỬ BÁN GIÀY</a:t>
            </a:r>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5</a:t>
            </a:fld>
            <a:endParaRPr lang="en-US" altLang="zh-CN" noProof="0" dirty="0"/>
          </a:p>
        </p:txBody>
      </p:sp>
    </p:spTree>
    <p:extLst>
      <p:ext uri="{BB962C8B-B14F-4D97-AF65-F5344CB8AC3E}">
        <p14:creationId xmlns:p14="http://schemas.microsoft.com/office/powerpoint/2010/main" val="3295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CA8DC-6A0B-1F62-F327-767426B79234}"/>
              </a:ext>
            </a:extLst>
          </p:cNvPr>
          <p:cNvSpPr>
            <a:spLocks noGrp="1"/>
          </p:cNvSpPr>
          <p:nvPr>
            <p:ph type="title"/>
          </p:nvPr>
        </p:nvSpPr>
        <p:spPr>
          <a:xfrm>
            <a:off x="1484764" y="2561891"/>
            <a:ext cx="5257793" cy="867109"/>
          </a:xfrm>
        </p:spPr>
        <p:txBody>
          <a:bodyPr/>
          <a:lstStyle/>
          <a:p>
            <a:r>
              <a:rPr lang="en-US"/>
              <a:t>JIRA LÀ GÌ ?</a:t>
            </a:r>
          </a:p>
        </p:txBody>
      </p:sp>
      <p:sp>
        <p:nvSpPr>
          <p:cNvPr id="3" name="Text Placeholder 2">
            <a:extLst>
              <a:ext uri="{FF2B5EF4-FFF2-40B4-BE49-F238E27FC236}">
                <a16:creationId xmlns:a16="http://schemas.microsoft.com/office/drawing/2014/main" id="{C651AF8F-BE8B-8A30-9CF3-3F95B18C8844}"/>
              </a:ext>
            </a:extLst>
          </p:cNvPr>
          <p:cNvSpPr>
            <a:spLocks noGrp="1"/>
          </p:cNvSpPr>
          <p:nvPr>
            <p:ph type="body" sz="quarter" idx="28"/>
          </p:nvPr>
        </p:nvSpPr>
        <p:spPr>
          <a:xfrm>
            <a:off x="1484764" y="3429000"/>
            <a:ext cx="4611236" cy="1551710"/>
          </a:xfrm>
        </p:spPr>
        <p:txBody>
          <a:bodyPr/>
          <a:lstStyle/>
          <a:p>
            <a:pPr algn="just"/>
            <a:r>
              <a:rPr lang="vi-VN" sz="2000">
                <a:latin typeface="Roboto" panose="02000000000000000000" pitchFamily="2" charset="0"/>
                <a:ea typeface="Roboto" panose="02000000000000000000" pitchFamily="2" charset="0"/>
                <a:cs typeface="Roboto" panose="02000000000000000000" pitchFamily="2" charset="0"/>
              </a:rPr>
              <a:t>Jira: Công cụ quản lý dự án và theo dõi lỗi phổ biến, hỗ trợ mạnh mẽ cho việc thực hiện các phương pháp Agile như Scrum.</a:t>
            </a:r>
            <a:endParaRPr lang="en-US" sz="2000">
              <a:latin typeface="Roboto" panose="02000000000000000000" pitchFamily="2" charset="0"/>
              <a:ea typeface="Roboto" panose="02000000000000000000" pitchFamily="2" charset="0"/>
              <a:cs typeface="Roboto" panose="02000000000000000000" pitchFamily="2" charset="0"/>
            </a:endParaRPr>
          </a:p>
        </p:txBody>
      </p:sp>
      <p:pic>
        <p:nvPicPr>
          <p:cNvPr id="6" name="Picture Placeholder 5">
            <a:extLst>
              <a:ext uri="{FF2B5EF4-FFF2-40B4-BE49-F238E27FC236}">
                <a16:creationId xmlns:a16="http://schemas.microsoft.com/office/drawing/2014/main" id="{E412D3A8-88E0-C1D8-1AAA-87B9118C71C7}"/>
              </a:ext>
            </a:extLst>
          </p:cNvPr>
          <p:cNvPicPr>
            <a:picLocks noGrp="1" noChangeAspect="1"/>
          </p:cNvPicPr>
          <p:nvPr>
            <p:ph type="pic" sz="quarter" idx="47"/>
          </p:nvPr>
        </p:nvPicPr>
        <p:blipFill>
          <a:blip r:embed="rId2"/>
          <a:srcRect l="27436" r="27436"/>
          <a:stretch>
            <a:fillRect/>
          </a:stretch>
        </p:blipFill>
        <p:spPr/>
      </p:pic>
      <p:sp>
        <p:nvSpPr>
          <p:cNvPr id="4" name="Title 5">
            <a:extLst>
              <a:ext uri="{FF2B5EF4-FFF2-40B4-BE49-F238E27FC236}">
                <a16:creationId xmlns:a16="http://schemas.microsoft.com/office/drawing/2014/main" id="{5507B21E-9AC7-A532-CBC7-8663C44F1F3D}"/>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Tree>
    <p:extLst>
      <p:ext uri="{BB962C8B-B14F-4D97-AF65-F5344CB8AC3E}">
        <p14:creationId xmlns:p14="http://schemas.microsoft.com/office/powerpoint/2010/main" val="4091338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7C1F-6BC3-5099-D12E-524CC020825D}"/>
              </a:ext>
            </a:extLst>
          </p:cNvPr>
          <p:cNvSpPr>
            <a:spLocks noGrp="1"/>
          </p:cNvSpPr>
          <p:nvPr>
            <p:ph type="title"/>
          </p:nvPr>
        </p:nvSpPr>
        <p:spPr/>
        <p:txBody>
          <a:bodyPr/>
          <a:lstStyle/>
          <a:p>
            <a:r>
              <a:rPr lang="en-US"/>
              <a:t>CÁC TÍNH NĂNG CHÍNH CỦA JIRA</a:t>
            </a:r>
          </a:p>
        </p:txBody>
      </p:sp>
      <p:pic>
        <p:nvPicPr>
          <p:cNvPr id="18" name="Picture Placeholder 17">
            <a:extLst>
              <a:ext uri="{FF2B5EF4-FFF2-40B4-BE49-F238E27FC236}">
                <a16:creationId xmlns:a16="http://schemas.microsoft.com/office/drawing/2014/main" id="{0B3C5C92-06BA-8426-F285-9E554E14EAFF}"/>
              </a:ext>
            </a:extLst>
          </p:cNvPr>
          <p:cNvPicPr>
            <a:picLocks noGrp="1" noChangeAspect="1"/>
          </p:cNvPicPr>
          <p:nvPr>
            <p:ph type="pic" sz="quarter" idx="48"/>
          </p:nvPr>
        </p:nvPicPr>
        <p:blipFill rotWithShape="1">
          <a:blip r:embed="rId2" cstate="screen">
            <a:extLst>
              <a:ext uri="{28A0092B-C50C-407E-A947-70E740481C1C}">
                <a14:useLocalDpi xmlns:a14="http://schemas.microsoft.com/office/drawing/2010/main"/>
              </a:ext>
            </a:extLst>
          </a:blip>
          <a:srcRect t="-18994" b="-18994"/>
          <a:stretch/>
        </p:blipFill>
        <p:spPr/>
      </p:pic>
      <p:sp>
        <p:nvSpPr>
          <p:cNvPr id="4" name="Text Placeholder 3">
            <a:extLst>
              <a:ext uri="{FF2B5EF4-FFF2-40B4-BE49-F238E27FC236}">
                <a16:creationId xmlns:a16="http://schemas.microsoft.com/office/drawing/2014/main" id="{3AE07620-B932-3010-1A63-6B512230E763}"/>
              </a:ext>
            </a:extLst>
          </p:cNvPr>
          <p:cNvSpPr>
            <a:spLocks noGrp="1"/>
          </p:cNvSpPr>
          <p:nvPr>
            <p:ph type="body" sz="quarter" idx="27"/>
          </p:nvPr>
        </p:nvSpPr>
        <p:spPr/>
        <p:txBody>
          <a:bodyPr/>
          <a:lstStyle/>
          <a:p>
            <a:r>
              <a:rPr lang="en-US"/>
              <a:t>Tạo và Quản lý Nhiệm vụ</a:t>
            </a:r>
          </a:p>
        </p:txBody>
      </p:sp>
      <p:sp>
        <p:nvSpPr>
          <p:cNvPr id="5" name="Text Placeholder 4">
            <a:extLst>
              <a:ext uri="{FF2B5EF4-FFF2-40B4-BE49-F238E27FC236}">
                <a16:creationId xmlns:a16="http://schemas.microsoft.com/office/drawing/2014/main" id="{960BF4E9-8569-B6AC-B6DA-DEA26E2B6BB6}"/>
              </a:ext>
            </a:extLst>
          </p:cNvPr>
          <p:cNvSpPr>
            <a:spLocks noGrp="1"/>
          </p:cNvSpPr>
          <p:nvPr>
            <p:ph type="body" sz="quarter" idx="28"/>
          </p:nvPr>
        </p:nvSpPr>
        <p:spPr/>
        <p:txBody>
          <a:bodyPr/>
          <a:lstStyle/>
          <a:p>
            <a:endParaRPr lang="en-US"/>
          </a:p>
        </p:txBody>
      </p:sp>
      <p:pic>
        <p:nvPicPr>
          <p:cNvPr id="20" name="Picture Placeholder 19">
            <a:extLst>
              <a:ext uri="{FF2B5EF4-FFF2-40B4-BE49-F238E27FC236}">
                <a16:creationId xmlns:a16="http://schemas.microsoft.com/office/drawing/2014/main" id="{E4319E2E-EDA9-16CA-1F80-09491953B2C7}"/>
              </a:ext>
            </a:extLst>
          </p:cNvPr>
          <p:cNvPicPr>
            <a:picLocks noGrp="1" noChangeAspect="1"/>
          </p:cNvPicPr>
          <p:nvPr>
            <p:ph type="pic" sz="quarter" idx="49"/>
          </p:nvPr>
        </p:nvPicPr>
        <p:blipFill>
          <a:blip r:embed="rId3"/>
          <a:srcRect t="5600" b="5600"/>
          <a:stretch>
            <a:fillRect/>
          </a:stretch>
        </p:blipFill>
        <p:spPr/>
      </p:pic>
      <p:sp>
        <p:nvSpPr>
          <p:cNvPr id="7" name="Text Placeholder 6">
            <a:extLst>
              <a:ext uri="{FF2B5EF4-FFF2-40B4-BE49-F238E27FC236}">
                <a16:creationId xmlns:a16="http://schemas.microsoft.com/office/drawing/2014/main" id="{5EDB8322-C9EC-C371-89CC-739120112F88}"/>
              </a:ext>
            </a:extLst>
          </p:cNvPr>
          <p:cNvSpPr>
            <a:spLocks noGrp="1"/>
          </p:cNvSpPr>
          <p:nvPr>
            <p:ph type="body" sz="quarter" idx="54"/>
          </p:nvPr>
        </p:nvSpPr>
        <p:spPr/>
        <p:txBody>
          <a:bodyPr/>
          <a:lstStyle/>
          <a:p>
            <a:r>
              <a:rPr lang="en-US"/>
              <a:t>Theo dõi Tiến độ</a:t>
            </a:r>
          </a:p>
        </p:txBody>
      </p:sp>
      <p:sp>
        <p:nvSpPr>
          <p:cNvPr id="8" name="Text Placeholder 7">
            <a:extLst>
              <a:ext uri="{FF2B5EF4-FFF2-40B4-BE49-F238E27FC236}">
                <a16:creationId xmlns:a16="http://schemas.microsoft.com/office/drawing/2014/main" id="{5AA391D1-DBBF-D5DA-4868-5AF72B5793F5}"/>
              </a:ext>
            </a:extLst>
          </p:cNvPr>
          <p:cNvSpPr>
            <a:spLocks noGrp="1"/>
          </p:cNvSpPr>
          <p:nvPr>
            <p:ph type="body" sz="quarter" idx="55"/>
          </p:nvPr>
        </p:nvSpPr>
        <p:spPr/>
        <p:txBody>
          <a:bodyPr/>
          <a:lstStyle/>
          <a:p>
            <a:endParaRPr lang="en-US"/>
          </a:p>
        </p:txBody>
      </p:sp>
      <p:pic>
        <p:nvPicPr>
          <p:cNvPr id="22" name="Picture Placeholder 21">
            <a:extLst>
              <a:ext uri="{FF2B5EF4-FFF2-40B4-BE49-F238E27FC236}">
                <a16:creationId xmlns:a16="http://schemas.microsoft.com/office/drawing/2014/main" id="{64C06442-C63D-22F7-F9AE-CAE94016937E}"/>
              </a:ext>
            </a:extLst>
          </p:cNvPr>
          <p:cNvPicPr>
            <a:picLocks noGrp="1" noChangeAspect="1"/>
          </p:cNvPicPr>
          <p:nvPr>
            <p:ph type="pic" sz="quarter" idx="50"/>
          </p:nvPr>
        </p:nvPicPr>
        <p:blipFill>
          <a:blip r:embed="rId4"/>
          <a:srcRect l="20419" r="20419"/>
          <a:stretch>
            <a:fillRect/>
          </a:stretch>
        </p:blipFill>
        <p:spPr/>
      </p:pic>
      <p:sp>
        <p:nvSpPr>
          <p:cNvPr id="10" name="Text Placeholder 9">
            <a:extLst>
              <a:ext uri="{FF2B5EF4-FFF2-40B4-BE49-F238E27FC236}">
                <a16:creationId xmlns:a16="http://schemas.microsoft.com/office/drawing/2014/main" id="{0B9E4510-DD2C-68BF-C792-80E2B89B6C46}"/>
              </a:ext>
            </a:extLst>
          </p:cNvPr>
          <p:cNvSpPr>
            <a:spLocks noGrp="1"/>
          </p:cNvSpPr>
          <p:nvPr>
            <p:ph type="body" sz="quarter" idx="52"/>
          </p:nvPr>
        </p:nvSpPr>
        <p:spPr/>
        <p:txBody>
          <a:bodyPr/>
          <a:lstStyle/>
          <a:p>
            <a:r>
              <a:rPr lang="en-US"/>
              <a:t>Báo cáo và Phân tích</a:t>
            </a:r>
          </a:p>
        </p:txBody>
      </p:sp>
      <p:sp>
        <p:nvSpPr>
          <p:cNvPr id="11" name="Text Placeholder 10">
            <a:extLst>
              <a:ext uri="{FF2B5EF4-FFF2-40B4-BE49-F238E27FC236}">
                <a16:creationId xmlns:a16="http://schemas.microsoft.com/office/drawing/2014/main" id="{6A0502F1-BA24-C04C-BCCA-042480DE978E}"/>
              </a:ext>
            </a:extLst>
          </p:cNvPr>
          <p:cNvSpPr>
            <a:spLocks noGrp="1"/>
          </p:cNvSpPr>
          <p:nvPr>
            <p:ph type="body" sz="quarter" idx="53"/>
          </p:nvPr>
        </p:nvSpPr>
        <p:spPr/>
        <p:txBody>
          <a:bodyPr/>
          <a:lstStyle/>
          <a:p>
            <a:endParaRPr lang="en-US"/>
          </a:p>
        </p:txBody>
      </p:sp>
      <p:pic>
        <p:nvPicPr>
          <p:cNvPr id="24" name="Picture Placeholder 23">
            <a:extLst>
              <a:ext uri="{FF2B5EF4-FFF2-40B4-BE49-F238E27FC236}">
                <a16:creationId xmlns:a16="http://schemas.microsoft.com/office/drawing/2014/main" id="{BBB4627A-88B4-E71D-7E12-388BA3B9D144}"/>
              </a:ext>
            </a:extLst>
          </p:cNvPr>
          <p:cNvPicPr>
            <a:picLocks noGrp="1" noChangeAspect="1"/>
          </p:cNvPicPr>
          <p:nvPr>
            <p:ph type="pic" sz="quarter" idx="51"/>
          </p:nvPr>
        </p:nvPicPr>
        <p:blipFill rotWithShape="1">
          <a:blip r:embed="rId5"/>
          <a:srcRect t="-5520" b="-5520"/>
          <a:stretch/>
        </p:blipFill>
        <p:spPr>
          <a:prstGeom prst="rect">
            <a:avLst/>
          </a:prstGeom>
        </p:spPr>
      </p:pic>
      <p:sp>
        <p:nvSpPr>
          <p:cNvPr id="13" name="Text Placeholder 12">
            <a:extLst>
              <a:ext uri="{FF2B5EF4-FFF2-40B4-BE49-F238E27FC236}">
                <a16:creationId xmlns:a16="http://schemas.microsoft.com/office/drawing/2014/main" id="{4CB11190-46C8-CB67-3625-951C00648DA2}"/>
              </a:ext>
            </a:extLst>
          </p:cNvPr>
          <p:cNvSpPr>
            <a:spLocks noGrp="1"/>
          </p:cNvSpPr>
          <p:nvPr>
            <p:ph type="body" sz="quarter" idx="56"/>
          </p:nvPr>
        </p:nvSpPr>
        <p:spPr/>
        <p:txBody>
          <a:bodyPr/>
          <a:lstStyle/>
          <a:p>
            <a:r>
              <a:rPr lang="en-US"/>
              <a:t>Tích hợp</a:t>
            </a:r>
          </a:p>
        </p:txBody>
      </p:sp>
      <p:sp>
        <p:nvSpPr>
          <p:cNvPr id="14" name="Text Placeholder 13">
            <a:extLst>
              <a:ext uri="{FF2B5EF4-FFF2-40B4-BE49-F238E27FC236}">
                <a16:creationId xmlns:a16="http://schemas.microsoft.com/office/drawing/2014/main" id="{0BF5DDA7-AE38-4E34-87A9-1398F961534D}"/>
              </a:ext>
            </a:extLst>
          </p:cNvPr>
          <p:cNvSpPr>
            <a:spLocks noGrp="1"/>
          </p:cNvSpPr>
          <p:nvPr>
            <p:ph type="body" sz="quarter" idx="57"/>
          </p:nvPr>
        </p:nvSpPr>
        <p:spPr/>
        <p:txBody>
          <a:bodyPr/>
          <a:lstStyle/>
          <a:p>
            <a:endParaRPr lang="en-US"/>
          </a:p>
        </p:txBody>
      </p:sp>
      <p:sp>
        <p:nvSpPr>
          <p:cNvPr id="16" name="Slide Number Placeholder 15">
            <a:extLst>
              <a:ext uri="{FF2B5EF4-FFF2-40B4-BE49-F238E27FC236}">
                <a16:creationId xmlns:a16="http://schemas.microsoft.com/office/drawing/2014/main" id="{B4A1DA17-33E8-233C-5DD8-0249DA7D73FE}"/>
              </a:ext>
            </a:extLst>
          </p:cNvPr>
          <p:cNvSpPr>
            <a:spLocks noGrp="1"/>
          </p:cNvSpPr>
          <p:nvPr>
            <p:ph type="sldNum" sz="quarter" idx="59"/>
          </p:nvPr>
        </p:nvSpPr>
        <p:spPr/>
        <p:txBody>
          <a:bodyPr/>
          <a:lstStyle/>
          <a:p>
            <a:fld id="{47FEACEE-25B4-4A2D-B147-27296E36371D}" type="slidenum">
              <a:rPr lang="en-US" altLang="zh-CN" smtClean="0"/>
              <a:pPr/>
              <a:t>7</a:t>
            </a:fld>
            <a:endParaRPr lang="en-US" altLang="zh-CN" dirty="0"/>
          </a:p>
        </p:txBody>
      </p:sp>
      <p:sp>
        <p:nvSpPr>
          <p:cNvPr id="3" name="Title 5">
            <a:extLst>
              <a:ext uri="{FF2B5EF4-FFF2-40B4-BE49-F238E27FC236}">
                <a16:creationId xmlns:a16="http://schemas.microsoft.com/office/drawing/2014/main" id="{37568EA8-CEF0-D132-65E3-0587FDFDCC58}"/>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Tree>
    <p:extLst>
      <p:ext uri="{BB962C8B-B14F-4D97-AF65-F5344CB8AC3E}">
        <p14:creationId xmlns:p14="http://schemas.microsoft.com/office/powerpoint/2010/main" val="3820048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2D043-AC21-F4B4-3AD6-9E746B56824D}"/>
              </a:ext>
            </a:extLst>
          </p:cNvPr>
          <p:cNvSpPr>
            <a:spLocks noGrp="1"/>
          </p:cNvSpPr>
          <p:nvPr>
            <p:ph type="title"/>
          </p:nvPr>
        </p:nvSpPr>
        <p:spPr/>
        <p:txBody>
          <a:bodyPr/>
          <a:lstStyle/>
          <a:p>
            <a:r>
              <a:rPr lang="en-US"/>
              <a:t>Sử dụng Scrum trong Jira: Quản lý Dự án Agile Hiệu Quả</a:t>
            </a:r>
          </a:p>
        </p:txBody>
      </p:sp>
      <p:sp>
        <p:nvSpPr>
          <p:cNvPr id="3" name="Text Placeholder 2">
            <a:extLst>
              <a:ext uri="{FF2B5EF4-FFF2-40B4-BE49-F238E27FC236}">
                <a16:creationId xmlns:a16="http://schemas.microsoft.com/office/drawing/2014/main" id="{9BC89D60-A38B-2254-D27E-2C3DCFB35260}"/>
              </a:ext>
            </a:extLst>
          </p:cNvPr>
          <p:cNvSpPr>
            <a:spLocks noGrp="1"/>
          </p:cNvSpPr>
          <p:nvPr>
            <p:ph type="body" sz="quarter" idx="28"/>
          </p:nvPr>
        </p:nvSpPr>
        <p:spPr/>
        <p:txBody>
          <a:bodyPr/>
          <a:lstStyle/>
          <a:p>
            <a:endParaRPr lang="en-US"/>
          </a:p>
        </p:txBody>
      </p:sp>
      <p:pic>
        <p:nvPicPr>
          <p:cNvPr id="6" name="Picture Placeholder 5">
            <a:extLst>
              <a:ext uri="{FF2B5EF4-FFF2-40B4-BE49-F238E27FC236}">
                <a16:creationId xmlns:a16="http://schemas.microsoft.com/office/drawing/2014/main" id="{D871BADC-81A1-30B2-0CB4-0FFBF3089B76}"/>
              </a:ext>
            </a:extLst>
          </p:cNvPr>
          <p:cNvPicPr>
            <a:picLocks noGrp="1" noChangeAspect="1"/>
          </p:cNvPicPr>
          <p:nvPr>
            <p:ph type="pic" sz="quarter" idx="47"/>
          </p:nvPr>
        </p:nvPicPr>
        <p:blipFill rotWithShape="1">
          <a:blip r:embed="rId2"/>
          <a:srcRect t="-41126" b="-41126"/>
          <a:stretch/>
        </p:blipFill>
        <p:spPr/>
      </p:pic>
      <p:sp>
        <p:nvSpPr>
          <p:cNvPr id="4" name="Title 5">
            <a:extLst>
              <a:ext uri="{FF2B5EF4-FFF2-40B4-BE49-F238E27FC236}">
                <a16:creationId xmlns:a16="http://schemas.microsoft.com/office/drawing/2014/main" id="{2B9F13D3-2B2B-BE72-C607-6E4D0208B6C1}"/>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Tree>
    <p:extLst>
      <p:ext uri="{BB962C8B-B14F-4D97-AF65-F5344CB8AC3E}">
        <p14:creationId xmlns:p14="http://schemas.microsoft.com/office/powerpoint/2010/main" val="2431072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CA8DC-6A0B-1F62-F327-767426B79234}"/>
              </a:ext>
            </a:extLst>
          </p:cNvPr>
          <p:cNvSpPr>
            <a:spLocks noGrp="1"/>
          </p:cNvSpPr>
          <p:nvPr>
            <p:ph type="title"/>
          </p:nvPr>
        </p:nvSpPr>
        <p:spPr>
          <a:xfrm>
            <a:off x="1484764" y="2035419"/>
            <a:ext cx="5257793" cy="867109"/>
          </a:xfrm>
        </p:spPr>
        <p:txBody>
          <a:bodyPr/>
          <a:lstStyle/>
          <a:p>
            <a:r>
              <a:rPr lang="en-US"/>
              <a:t>Scrum là gì?</a:t>
            </a:r>
          </a:p>
        </p:txBody>
      </p:sp>
      <p:sp>
        <p:nvSpPr>
          <p:cNvPr id="3" name="Text Placeholder 2">
            <a:extLst>
              <a:ext uri="{FF2B5EF4-FFF2-40B4-BE49-F238E27FC236}">
                <a16:creationId xmlns:a16="http://schemas.microsoft.com/office/drawing/2014/main" id="{C651AF8F-BE8B-8A30-9CF3-3F95B18C8844}"/>
              </a:ext>
            </a:extLst>
          </p:cNvPr>
          <p:cNvSpPr>
            <a:spLocks noGrp="1"/>
          </p:cNvSpPr>
          <p:nvPr>
            <p:ph type="body" sz="quarter" idx="28"/>
          </p:nvPr>
        </p:nvSpPr>
        <p:spPr>
          <a:xfrm>
            <a:off x="1484764" y="2902528"/>
            <a:ext cx="4611236" cy="2126672"/>
          </a:xfrm>
        </p:spPr>
        <p:txBody>
          <a:bodyPr/>
          <a:lstStyle/>
          <a:p>
            <a:pPr algn="just"/>
            <a:r>
              <a:rPr lang="vi-VN" sz="2000">
                <a:latin typeface="Roboto" panose="02000000000000000000" pitchFamily="2" charset="0"/>
                <a:ea typeface="Roboto" panose="02000000000000000000" pitchFamily="2" charset="0"/>
                <a:cs typeface="Roboto" panose="02000000000000000000" pitchFamily="2" charset="0"/>
              </a:rPr>
              <a:t>Scrum là một khung làm việc để quản lý và phát triển các sản phẩm phức tạp.</a:t>
            </a:r>
          </a:p>
          <a:p>
            <a:pPr algn="just"/>
            <a:r>
              <a:rPr lang="vi-VN" sz="2000">
                <a:latin typeface="Roboto" panose="02000000000000000000" pitchFamily="2" charset="0"/>
                <a:ea typeface="Roboto" panose="02000000000000000000" pitchFamily="2" charset="0"/>
                <a:cs typeface="Roboto" panose="02000000000000000000" pitchFamily="2" charset="0"/>
              </a:rPr>
              <a:t>Dựa trên các giá trị và nguyên tắc Agile, Scrum giúp nhóm làm việc tự tổ chức và cải tiến liên tục thông qua các sprint ngắn.</a:t>
            </a:r>
            <a:endParaRPr lang="en-US" sz="2000">
              <a:latin typeface="Roboto" panose="02000000000000000000" pitchFamily="2" charset="0"/>
              <a:ea typeface="Roboto" panose="02000000000000000000" pitchFamily="2" charset="0"/>
              <a:cs typeface="Roboto" panose="02000000000000000000" pitchFamily="2" charset="0"/>
            </a:endParaRPr>
          </a:p>
        </p:txBody>
      </p:sp>
      <p:sp>
        <p:nvSpPr>
          <p:cNvPr id="4" name="Title 5">
            <a:extLst>
              <a:ext uri="{FF2B5EF4-FFF2-40B4-BE49-F238E27FC236}">
                <a16:creationId xmlns:a16="http://schemas.microsoft.com/office/drawing/2014/main" id="{5507B21E-9AC7-A532-CBC7-8663C44F1F3D}"/>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pic>
        <p:nvPicPr>
          <p:cNvPr id="13" name="Picture Placeholder 12">
            <a:extLst>
              <a:ext uri="{FF2B5EF4-FFF2-40B4-BE49-F238E27FC236}">
                <a16:creationId xmlns:a16="http://schemas.microsoft.com/office/drawing/2014/main" id="{BE03487C-E0D0-6A08-FEB9-E2F407910AF4}"/>
              </a:ext>
            </a:extLst>
          </p:cNvPr>
          <p:cNvPicPr>
            <a:picLocks noGrp="1" noChangeAspect="1"/>
          </p:cNvPicPr>
          <p:nvPr>
            <p:ph type="pic" sz="quarter" idx="47"/>
          </p:nvPr>
        </p:nvPicPr>
        <p:blipFill rotWithShape="1">
          <a:blip r:embed="rId2"/>
          <a:srcRect t="-65001" b="-65001"/>
          <a:stretch/>
        </p:blipFill>
        <p:spPr/>
      </p:pic>
    </p:spTree>
    <p:extLst>
      <p:ext uri="{BB962C8B-B14F-4D97-AF65-F5344CB8AC3E}">
        <p14:creationId xmlns:p14="http://schemas.microsoft.com/office/powerpoint/2010/main" val="3515495167"/>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1530B71D02ACE43A328C0D9C2A119D0" ma:contentTypeVersion="10" ma:contentTypeDescription="Create a new document." ma:contentTypeScope="" ma:versionID="553e2dd784ab2cb94cda90b2a908bd4a">
  <xsd:schema xmlns:xsd="http://www.w3.org/2001/XMLSchema" xmlns:xs="http://www.w3.org/2001/XMLSchema" xmlns:p="http://schemas.microsoft.com/office/2006/metadata/properties" xmlns:ns3="be8b919e-9569-47f6-bc8c-78b2bf92f632" targetNamespace="http://schemas.microsoft.com/office/2006/metadata/properties" ma:root="true" ma:fieldsID="c88adbe775f43691c6d12f1861cac544" ns3:_="">
    <xsd:import namespace="be8b919e-9569-47f6-bc8c-78b2bf92f63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b919e-9569-47f6-bc8c-78b2bf92f6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2.xml><?xml version="1.0" encoding="utf-8"?>
<ds:datastoreItem xmlns:ds="http://schemas.openxmlformats.org/officeDocument/2006/customXml" ds:itemID="{05448A46-0F98-4A47-883B-D717E65403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8b919e-9569-47f6-bc8c-78b2bf92f6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AD9BE2-6B3D-4616-B044-300A8177DEA5}">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be8b919e-9569-47f6-bc8c-78b2bf92f632"/>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498</TotalTime>
  <Words>1281</Words>
  <Application>Microsoft Office PowerPoint</Application>
  <PresentationFormat>Widescreen</PresentationFormat>
  <Paragraphs>174</Paragraphs>
  <Slides>28</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等线</vt:lpstr>
      <vt:lpstr>Abadi</vt:lpstr>
      <vt:lpstr>Arial</vt:lpstr>
      <vt:lpstr>Calibri</vt:lpstr>
      <vt:lpstr>Posterama Text Black</vt:lpstr>
      <vt:lpstr>Posterama Text Black (Headings)</vt:lpstr>
      <vt:lpstr>Posterama Text SemiBold</vt:lpstr>
      <vt:lpstr>Roboto</vt:lpstr>
      <vt:lpstr>Times New Roman</vt:lpstr>
      <vt:lpstr>Custom​​</vt:lpstr>
      <vt:lpstr>THỰC TẬP ĐỒ ÁN CƠ SỞ NGÀNH  HỌC KỲ 1, NĂM HỌC 2023-2024</vt:lpstr>
      <vt:lpstr>QUẢN LÝ DỰ ÁN XÂY DỰNG WEBSITE BÁN GIÀY</vt:lpstr>
      <vt:lpstr>NỘI DUNG</vt:lpstr>
      <vt:lpstr>GIỚI THIỆU</vt:lpstr>
      <vt:lpstr>NỀN TẢNG CÔNG NGHỆ</vt:lpstr>
      <vt:lpstr>JIRA LÀ GÌ ?</vt:lpstr>
      <vt:lpstr>CÁC TÍNH NĂNG CHÍNH CỦA JIRA</vt:lpstr>
      <vt:lpstr>Sử dụng Scrum trong Jira: Quản lý Dự án Agile Hiệu Quả</vt:lpstr>
      <vt:lpstr>Scrum là gì?</vt:lpstr>
      <vt:lpstr>Quy trình Scrum</vt:lpstr>
      <vt:lpstr>FRAMEWORK REACTJS</vt:lpstr>
      <vt:lpstr>MÔI TRƯỜNG NODEJS</vt:lpstr>
      <vt:lpstr>CƠ SỞ DỮ LIỆU MYSQL</vt:lpstr>
      <vt:lpstr>KIẾN TRÚC HỆ THỐNG</vt:lpstr>
      <vt:lpstr>QUÁ TRÌNH THỰC HIỆN</vt:lpstr>
      <vt:lpstr>MỘT SỐ HÌNH ẢNH VỀ WEBSITE BÁN GIÀY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THÁCH THỨC VÀ GIẢI PHÁP TRONG QUÁ TRÌNH LÀM</vt:lpstr>
      <vt:lpstr>KẾT QUẢ ĐẠT ĐƯỢC</vt:lpstr>
      <vt:lpstr>HƯỚNG PHÁT TRIỂN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THỰC TẬP ĐỒ ÁN CƠ SỞ NGÀNH  HỌC KỲ 1, NĂM HỌC 2023-2024</dc:title>
  <dc:creator>Ho Hoang Phuc</dc:creator>
  <cp:lastModifiedBy>Nguyễn Lâm Quốc Bảo</cp:lastModifiedBy>
  <cp:revision>17</cp:revision>
  <dcterms:created xsi:type="dcterms:W3CDTF">2024-01-14T03:31:11Z</dcterms:created>
  <dcterms:modified xsi:type="dcterms:W3CDTF">2024-06-10T12:39:18Z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0x01010041530B71D02ACE43A328C0D9C2A119D0</vt:lpwstr>
  </property>
</Properties>
</file>